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24384000" cy="13716000"/>
  <p:notesSz cx="6858000" cy="9144000"/>
  <p:embeddedFontLst>
    <p:embeddedFont>
      <p:font typeface="Montserrat Bold" pitchFamily="2" charset="77"/>
      <p:bold r:id="rId13"/>
      <p:italic r:id="rId14"/>
      <p:boldItalic r:id="rId15"/>
    </p:embeddedFont>
    <p:embeddedFont>
      <p:font typeface="Montserrat Medium" pitchFamily="2" charset="77"/>
      <p:regular r:id="rId16"/>
      <p:italic r:id="rId17"/>
    </p:embeddedFont>
    <p:embeddedFont>
      <p:font typeface="Montserrat-BoldItalic" pitchFamily="2" charset="77"/>
      <p:bold r:id="rId18"/>
      <p:italic r:id="rId19"/>
      <p:boldItalic r:id="rId20"/>
    </p:embeddedFont>
    <p:embeddedFont>
      <p:font typeface="Montserrat-Italic" pitchFamily="2" charset="77"/>
      <p:italic r:id="rId21"/>
    </p:embeddedFont>
    <p:embeddedFont>
      <p:font typeface="Tw Cen MT" panose="020B0602020104020603" pitchFamily="34" charset="77"/>
      <p:regular r:id="rId22"/>
      <p:bold r:id="rId23"/>
      <p:italic r:id="rId24"/>
      <p:boldItalic r:id="rId25"/>
    </p:embeddedFont>
  </p:embeddedFontLst>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956"/>
    <p:restoredTop sz="94694"/>
  </p:normalViewPr>
  <p:slideViewPr>
    <p:cSldViewPr snapToGrid="0" snapToObjects="1">
      <p:cViewPr varScale="1">
        <p:scale>
          <a:sx n="60" d="100"/>
          <a:sy n="60" d="100"/>
        </p:scale>
        <p:origin x="1416"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viewProps" Target="viewProps.xml"/></Relationships>
</file>

<file path=ppt/media/image1.jpe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4833937" y="2303859"/>
            <a:ext cx="14716126" cy="4643438"/>
          </a:xfrm>
          <a:prstGeom prst="rect">
            <a:avLst/>
          </a:prstGeom>
        </p:spPr>
        <p:txBody>
          <a:bodyPr anchor="b"/>
          <a:lstStyle/>
          <a:p>
            <a:r>
              <a:t>Title Text</a:t>
            </a:r>
          </a:p>
        </p:txBody>
      </p:sp>
      <p:sp>
        <p:nvSpPr>
          <p:cNvPr id="12" name="Shape 12"/>
          <p:cNvSpPr>
            <a:spLocks noGrp="1"/>
          </p:cNvSpPr>
          <p:nvPr>
            <p:ph type="body" sz="quarter" idx="1"/>
          </p:nvPr>
        </p:nvSpPr>
        <p:spPr>
          <a:xfrm>
            <a:off x="4833937" y="7090171"/>
            <a:ext cx="14716126" cy="1589486"/>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4833937" y="8947546"/>
            <a:ext cx="14716126" cy="647701"/>
          </a:xfrm>
          <a:prstGeom prst="rect">
            <a:avLst/>
          </a:prstGeom>
        </p:spPr>
        <p:txBody>
          <a:bodyPr anchor="t">
            <a:spAutoFit/>
          </a:bodyPr>
          <a:lstStyle>
            <a:lvl1pPr marL="0" indent="0" algn="ctr">
              <a:spcBef>
                <a:spcPts val="0"/>
              </a:spcBef>
              <a:buSzTx/>
              <a:buNone/>
              <a:defRPr sz="3200" i="1"/>
            </a:lvl1pPr>
          </a:lstStyle>
          <a:p>
            <a:r>
              <a:t>–Johnny Appleseed</a:t>
            </a:r>
          </a:p>
        </p:txBody>
      </p:sp>
      <p:sp>
        <p:nvSpPr>
          <p:cNvPr id="94" name="Shape 94"/>
          <p:cNvSpPr>
            <a:spLocks noGrp="1"/>
          </p:cNvSpPr>
          <p:nvPr>
            <p:ph type="body" sz="quarter" idx="14"/>
          </p:nvPr>
        </p:nvSpPr>
        <p:spPr>
          <a:xfrm>
            <a:off x="4833937" y="5997575"/>
            <a:ext cx="14716126" cy="863601"/>
          </a:xfrm>
          <a:prstGeom prst="rect">
            <a:avLst/>
          </a:prstGeom>
        </p:spPr>
        <p:txBody>
          <a:bodyPr>
            <a:spAutoFit/>
          </a:bodyPr>
          <a:lstStyle>
            <a:lvl1pPr marL="0" indent="0" algn="ctr">
              <a:spcBef>
                <a:spcPts val="0"/>
              </a:spcBef>
              <a:buSzTx/>
              <a:buNone/>
              <a:defRPr sz="4600">
                <a:latin typeface="+mn-lt"/>
                <a:ea typeface="+mn-ea"/>
                <a:cs typeface="+mn-cs"/>
                <a:sym typeface="Helvetica Neue Medium"/>
              </a:defRPr>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3047999" y="0"/>
            <a:ext cx="18288001" cy="137160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sz="half" idx="13"/>
          </p:nvPr>
        </p:nvSpPr>
        <p:spPr>
          <a:xfrm>
            <a:off x="5334000" y="946546"/>
            <a:ext cx="13716001" cy="8304611"/>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4833937" y="9447609"/>
            <a:ext cx="14716126" cy="2000251"/>
          </a:xfrm>
          <a:prstGeom prst="rect">
            <a:avLst/>
          </a:prstGeom>
        </p:spPr>
        <p:txBody>
          <a:bodyPr anchor="b"/>
          <a:lstStyle/>
          <a:p>
            <a:r>
              <a:t>Title Text</a:t>
            </a:r>
          </a:p>
        </p:txBody>
      </p:sp>
      <p:sp>
        <p:nvSpPr>
          <p:cNvPr id="22" name="Shape 22"/>
          <p:cNvSpPr>
            <a:spLocks noGrp="1"/>
          </p:cNvSpPr>
          <p:nvPr>
            <p:ph type="body" sz="quarter" idx="1"/>
          </p:nvPr>
        </p:nvSpPr>
        <p:spPr>
          <a:xfrm>
            <a:off x="4833937" y="11465718"/>
            <a:ext cx="14716126" cy="1589486"/>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4833937" y="4536281"/>
            <a:ext cx="14716126" cy="4643438"/>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12495609" y="892968"/>
            <a:ext cx="7500938" cy="11555017"/>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4387453" y="892968"/>
            <a:ext cx="7500938" cy="5607845"/>
          </a:xfrm>
          <a:prstGeom prst="rect">
            <a:avLst/>
          </a:prstGeom>
        </p:spPr>
        <p:txBody>
          <a:bodyPr anchor="b"/>
          <a:lstStyle>
            <a:lvl1pPr>
              <a:defRPr sz="8400"/>
            </a:lvl1pPr>
          </a:lstStyle>
          <a:p>
            <a:r>
              <a:t>Title Text</a:t>
            </a:r>
          </a:p>
        </p:txBody>
      </p:sp>
      <p:sp>
        <p:nvSpPr>
          <p:cNvPr id="40" name="Shape 40"/>
          <p:cNvSpPr>
            <a:spLocks noGrp="1"/>
          </p:cNvSpPr>
          <p:nvPr>
            <p:ph type="body" sz="quarter" idx="1"/>
          </p:nvPr>
        </p:nvSpPr>
        <p:spPr>
          <a:xfrm>
            <a:off x="4387453" y="6643687"/>
            <a:ext cx="7500938" cy="5786438"/>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quarter" idx="13"/>
          </p:nvPr>
        </p:nvSpPr>
        <p:spPr>
          <a:xfrm>
            <a:off x="12495609" y="3643312"/>
            <a:ext cx="7500938" cy="8840392"/>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quarter" idx="1"/>
          </p:nvPr>
        </p:nvSpPr>
        <p:spPr>
          <a:xfrm>
            <a:off x="4387453" y="3643312"/>
            <a:ext cx="7500938" cy="8840392"/>
          </a:xfrm>
          <a:prstGeom prst="rect">
            <a:avLst/>
          </a:prstGeom>
        </p:spPr>
        <p:txBody>
          <a:bodyPr/>
          <a:lstStyle>
            <a:lvl1pPr marL="465364" indent="-465364">
              <a:spcBef>
                <a:spcPts val="4500"/>
              </a:spcBef>
              <a:defRPr sz="3800"/>
            </a:lvl1pPr>
            <a:lvl2pPr marL="808264" indent="-465364">
              <a:spcBef>
                <a:spcPts val="4500"/>
              </a:spcBef>
              <a:defRPr sz="3800"/>
            </a:lvl2pPr>
            <a:lvl3pPr marL="1151164" indent="-465364">
              <a:spcBef>
                <a:spcPts val="4500"/>
              </a:spcBef>
              <a:defRPr sz="3800"/>
            </a:lvl3pPr>
            <a:lvl4pPr marL="1494064" indent="-465364">
              <a:spcBef>
                <a:spcPts val="4500"/>
              </a:spcBef>
              <a:defRPr sz="3800"/>
            </a:lvl4pPr>
            <a:lvl5pPr marL="1836964" indent="-465364">
              <a:spcBef>
                <a:spcPts val="4500"/>
              </a:spcBef>
              <a:defRPr sz="3800"/>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xfrm>
            <a:off x="11954103" y="13073062"/>
            <a:ext cx="466269" cy="473076"/>
          </a:xfrm>
          <a:prstGeom prst="rect">
            <a:avLst/>
          </a:prstGeom>
        </p:spPr>
        <p:txBody>
          <a:bodyPr/>
          <a:lstStyle>
            <a:lvl1pPr>
              <a:defRPr>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4387453" y="1785937"/>
            <a:ext cx="15609094" cy="1014412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12495609" y="7161609"/>
            <a:ext cx="7500938" cy="5304235"/>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12495609" y="1250156"/>
            <a:ext cx="7500938" cy="5304235"/>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4387453" y="1250156"/>
            <a:ext cx="7500938" cy="11215688"/>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4387453" y="357187"/>
            <a:ext cx="15609094" cy="3036095"/>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normAutofit/>
          </a:bodyPr>
          <a:lstStyle/>
          <a:p>
            <a:r>
              <a:t>Title Text</a:t>
            </a:r>
          </a:p>
        </p:txBody>
      </p:sp>
      <p:sp>
        <p:nvSpPr>
          <p:cNvPr id="3" name="Shape 3"/>
          <p:cNvSpPr>
            <a:spLocks noGrp="1"/>
          </p:cNvSpPr>
          <p:nvPr>
            <p:ph type="body" idx="1"/>
          </p:nvPr>
        </p:nvSpPr>
        <p:spPr>
          <a:xfrm>
            <a:off x="4387453" y="3643312"/>
            <a:ext cx="15609094" cy="8840392"/>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11954103" y="13073062"/>
            <a:ext cx="466269" cy="477671"/>
          </a:xfrm>
          <a:prstGeom prst="rect">
            <a:avLst/>
          </a:prstGeom>
          <a:ln w="12700">
            <a:miter lim="400000"/>
          </a:ln>
        </p:spPr>
        <p:txBody>
          <a:bodyPr wrap="none" lIns="71437" tIns="71437" rIns="71437" bIns="71437">
            <a:spAutoFit/>
          </a:bodyPr>
          <a:lstStyle>
            <a:lvl1pPr>
              <a:defRPr sz="2200" b="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1pPr>
      <a:lvl2pPr marL="0" marR="0" indent="228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2pPr>
      <a:lvl3pPr marL="0" marR="0" indent="457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3pPr>
      <a:lvl4pPr marL="0" marR="0" indent="685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4pPr>
      <a:lvl5pPr marL="0" marR="0" indent="9144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5pPr>
      <a:lvl6pPr marL="0" marR="0" indent="11430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6pPr>
      <a:lvl7pPr marL="0" marR="0" indent="1371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7pPr>
      <a:lvl8pPr marL="0" marR="0" indent="1600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8pPr>
      <a:lvl9pPr marL="0" marR="0" indent="1828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9pPr>
    </p:titleStyle>
    <p:bodyStyle>
      <a:lvl1pPr marL="611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1pPr>
      <a:lvl2pPr marL="1055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2pPr>
      <a:lvl3pPr marL="1500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3pPr>
      <a:lvl4pPr marL="1944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4pPr>
      <a:lvl5pPr marL="2389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5pPr>
      <a:lvl6pPr marL="2833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6pPr>
      <a:lvl7pPr marL="3278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7pPr>
      <a:lvl8pPr marL="3722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8pPr>
      <a:lvl9pPr marL="4167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9pPr>
    </p:bodyStyle>
    <p:otherStyle>
      <a:lvl1pPr marL="0" marR="0" indent="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1pPr>
      <a:lvl2pPr marL="0" marR="0" indent="2286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2pPr>
      <a:lvl3pPr marL="0" marR="0" indent="4572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3pPr>
      <a:lvl4pPr marL="0" marR="0" indent="6858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4pPr>
      <a:lvl5pPr marL="0" marR="0" indent="9144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5pPr>
      <a:lvl6pPr marL="0" marR="0" indent="11430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6pPr>
      <a:lvl7pPr marL="0" marR="0" indent="13716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7pPr>
      <a:lvl8pPr marL="0" marR="0" indent="16002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8pPr>
      <a:lvl9pPr marL="0" marR="0" indent="18288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www.designthinkmakebreakrepeat.com" TargetMode="External"/><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F634015-0A0E-9140-9DC9-B0580B001C03}"/>
              </a:ext>
            </a:extLst>
          </p:cNvPr>
          <p:cNvGrpSpPr/>
          <p:nvPr/>
        </p:nvGrpSpPr>
        <p:grpSpPr>
          <a:xfrm>
            <a:off x="-22552" y="-21137"/>
            <a:ext cx="24455848" cy="13129990"/>
            <a:chOff x="-22552" y="-21137"/>
            <a:chExt cx="24455848" cy="13129990"/>
          </a:xfrm>
        </p:grpSpPr>
        <p:pic>
          <p:nvPicPr>
            <p:cNvPr id="119" name="User Profiles.jpeg"/>
            <p:cNvPicPr>
              <a:picLocks noChangeAspect="1"/>
            </p:cNvPicPr>
            <p:nvPr/>
          </p:nvPicPr>
          <p:blipFill>
            <a:blip r:embed="rId2"/>
            <a:srcRect t="385" b="385"/>
            <a:stretch>
              <a:fillRect/>
            </a:stretch>
          </p:blipFill>
          <p:spPr>
            <a:xfrm>
              <a:off x="-22552" y="-12382"/>
              <a:ext cx="24419839" cy="11336886"/>
            </a:xfrm>
            <a:prstGeom prst="rect">
              <a:avLst/>
            </a:prstGeom>
            <a:ln w="12700">
              <a:miter lim="400000"/>
            </a:ln>
          </p:spPr>
        </p:pic>
        <p:sp>
          <p:nvSpPr>
            <p:cNvPr id="120" name="Shape 120"/>
            <p:cNvSpPr/>
            <p:nvPr/>
          </p:nvSpPr>
          <p:spPr>
            <a:xfrm>
              <a:off x="585599" y="11962671"/>
              <a:ext cx="7244729" cy="10191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l">
                <a:defRPr sz="5700" b="0">
                  <a:latin typeface="Montserrat Bold"/>
                  <a:ea typeface="Montserrat Bold"/>
                  <a:cs typeface="Montserrat Bold"/>
                  <a:sym typeface="Montserrat Bold"/>
                </a:defRPr>
              </a:pPr>
              <a:r>
                <a:rPr>
                  <a:solidFill>
                    <a:srgbClr val="EE5150"/>
                  </a:solidFill>
                </a:rPr>
                <a:t>TURN TO: </a:t>
              </a:r>
              <a:r>
                <a:t>Page 130</a:t>
              </a:r>
            </a:p>
          </p:txBody>
        </p:sp>
        <p:sp>
          <p:nvSpPr>
            <p:cNvPr id="121" name="Shape 121"/>
            <p:cNvSpPr/>
            <p:nvPr/>
          </p:nvSpPr>
          <p:spPr>
            <a:xfrm>
              <a:off x="26904" y="-21137"/>
              <a:ext cx="24406392" cy="11221231"/>
            </a:xfrm>
            <a:prstGeom prst="rect">
              <a:avLst/>
            </a:prstGeom>
            <a:solidFill>
              <a:srgbClr val="000000">
                <a:alpha val="39844"/>
              </a:srgbClr>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22" name="Shape 122"/>
            <p:cNvSpPr/>
            <p:nvPr/>
          </p:nvSpPr>
          <p:spPr>
            <a:xfrm>
              <a:off x="13058" y="11257466"/>
              <a:ext cx="24406392" cy="1"/>
            </a:xfrm>
            <a:prstGeom prst="line">
              <a:avLst/>
            </a:prstGeom>
            <a:ln w="203200">
              <a:solidFill>
                <a:srgbClr val="FF283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23" name="Shape 123"/>
            <p:cNvSpPr/>
            <p:nvPr/>
          </p:nvSpPr>
          <p:spPr>
            <a:xfrm>
              <a:off x="19510692" y="12661177"/>
              <a:ext cx="4353942"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r">
                <a:defRPr sz="2000" b="0">
                  <a:solidFill>
                    <a:srgbClr val="919191"/>
                  </a:solidFill>
                  <a:latin typeface="Montserrat Medium"/>
                  <a:ea typeface="Montserrat Medium"/>
                  <a:cs typeface="Montserrat Medium"/>
                  <a:sym typeface="Montserrat Medium"/>
                </a:defRPr>
              </a:lvl1pPr>
            </a:lstStyle>
            <a:p>
              <a:r>
                <a:t>Image Attribution: Kate Bookallil</a:t>
              </a:r>
            </a:p>
          </p:txBody>
        </p:sp>
        <p:sp>
          <p:nvSpPr>
            <p:cNvPr id="124" name="Shape 124"/>
            <p:cNvSpPr/>
            <p:nvPr/>
          </p:nvSpPr>
          <p:spPr>
            <a:xfrm>
              <a:off x="-11907" y="1730111"/>
              <a:ext cx="1605586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25" name="Shape 125"/>
            <p:cNvSpPr/>
            <p:nvPr/>
          </p:nvSpPr>
          <p:spPr>
            <a:xfrm rot="5400000">
              <a:off x="15518519" y="2255272"/>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26" name="Shape 126"/>
            <p:cNvSpPr/>
            <p:nvPr/>
          </p:nvSpPr>
          <p:spPr>
            <a:xfrm>
              <a:off x="643885" y="1026428"/>
              <a:ext cx="14141028"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User Profiles</a:t>
              </a:r>
            </a:p>
          </p:txBody>
        </p:sp>
        <p:sp>
          <p:nvSpPr>
            <p:cNvPr id="127" name="Shape 127"/>
            <p:cNvSpPr/>
            <p:nvPr/>
          </p:nvSpPr>
          <p:spPr>
            <a:xfrm>
              <a:off x="1205292" y="4527440"/>
              <a:ext cx="11967022" cy="11080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spAutoFit/>
            </a:bodyPr>
            <a:lstStyle>
              <a:lvl1pPr algn="l">
                <a:defRPr sz="5700" i="1">
                  <a:solidFill>
                    <a:srgbClr val="FFFFFF"/>
                  </a:solidFill>
                  <a:latin typeface="Palatino"/>
                  <a:ea typeface="Palatino"/>
                  <a:cs typeface="Palatino"/>
                  <a:sym typeface="Palatino"/>
                </a:defRPr>
              </a:lvl1pPr>
            </a:lstStyle>
            <a:p>
              <a:r>
                <a:t>Describing your users’ key attributes</a:t>
              </a:r>
            </a:p>
          </p:txBody>
        </p:sp>
      </p:gr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86CE5B9-E3BD-1346-93E9-9991822B856A}"/>
              </a:ext>
            </a:extLst>
          </p:cNvPr>
          <p:cNvGrpSpPr/>
          <p:nvPr/>
        </p:nvGrpSpPr>
        <p:grpSpPr>
          <a:xfrm>
            <a:off x="-36937" y="720955"/>
            <a:ext cx="24457874" cy="13025113"/>
            <a:chOff x="-36937" y="720955"/>
            <a:chExt cx="24457874" cy="13025113"/>
          </a:xfrm>
        </p:grpSpPr>
        <p:pic>
          <p:nvPicPr>
            <p:cNvPr id="310" name="pasted-image.pdf"/>
            <p:cNvPicPr>
              <a:picLocks noChangeAspect="1"/>
            </p:cNvPicPr>
            <p:nvPr/>
          </p:nvPicPr>
          <p:blipFill>
            <a:blip r:embed="rId2"/>
            <a:srcRect l="27630"/>
            <a:stretch>
              <a:fillRect/>
            </a:stretch>
          </p:blipFill>
          <p:spPr>
            <a:xfrm rot="10800000">
              <a:off x="4304849" y="720955"/>
              <a:ext cx="20114295" cy="13021637"/>
            </a:xfrm>
            <a:prstGeom prst="rect">
              <a:avLst/>
            </a:prstGeom>
            <a:ln w="12700">
              <a:miter lim="400000"/>
            </a:ln>
          </p:spPr>
        </p:pic>
        <p:pic>
          <p:nvPicPr>
            <p:cNvPr id="311" name="pasted-image.pdf"/>
            <p:cNvPicPr>
              <a:picLocks noChangeAspect="1"/>
            </p:cNvPicPr>
            <p:nvPr/>
          </p:nvPicPr>
          <p:blipFill>
            <a:blip r:embed="rId2"/>
            <a:srcRect t="33454" r="50402"/>
            <a:stretch>
              <a:fillRect/>
            </a:stretch>
          </p:blipFill>
          <p:spPr>
            <a:xfrm rot="10800000">
              <a:off x="-4557" y="6312722"/>
              <a:ext cx="11825051" cy="7433346"/>
            </a:xfrm>
            <a:prstGeom prst="rect">
              <a:avLst/>
            </a:prstGeom>
            <a:ln w="12700">
              <a:miter lim="400000"/>
            </a:ln>
          </p:spPr>
        </p:pic>
        <p:sp>
          <p:nvSpPr>
            <p:cNvPr id="312" name="Shape 312"/>
            <p:cNvSpPr/>
            <p:nvPr/>
          </p:nvSpPr>
          <p:spPr>
            <a:xfrm>
              <a:off x="-36937" y="12049959"/>
              <a:ext cx="24457874" cy="1"/>
            </a:xfrm>
            <a:prstGeom prst="line">
              <a:avLst/>
            </a:prstGeom>
            <a:ln w="215900">
              <a:solidFill>
                <a:srgbClr val="FFFFFF"/>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13" name="Shape 313"/>
            <p:cNvSpPr/>
            <p:nvPr/>
          </p:nvSpPr>
          <p:spPr>
            <a:xfrm>
              <a:off x="975503" y="891390"/>
              <a:ext cx="3253868" cy="47783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spAutoFit/>
            </a:bodyPr>
            <a:lstStyle/>
            <a:p>
              <a:pPr algn="l">
                <a:defRPr sz="6000" b="0">
                  <a:latin typeface="Montserrat Bold"/>
                  <a:ea typeface="Montserrat Bold"/>
                  <a:cs typeface="Montserrat Bold"/>
                  <a:sym typeface="Montserrat Bold"/>
                </a:defRPr>
              </a:pPr>
              <a:r>
                <a:t>Design.</a:t>
              </a:r>
            </a:p>
            <a:p>
              <a:pPr algn="l">
                <a:defRPr sz="6000" b="0">
                  <a:latin typeface="Montserrat Bold"/>
                  <a:ea typeface="Montserrat Bold"/>
                  <a:cs typeface="Montserrat Bold"/>
                  <a:sym typeface="Montserrat Bold"/>
                </a:defRPr>
              </a:pPr>
              <a:r>
                <a:t>Think</a:t>
              </a:r>
            </a:p>
            <a:p>
              <a:pPr algn="l">
                <a:defRPr sz="6000" b="0">
                  <a:latin typeface="Montserrat Bold"/>
                  <a:ea typeface="Montserrat Bold"/>
                  <a:cs typeface="Montserrat Bold"/>
                  <a:sym typeface="Montserrat Bold"/>
                </a:defRPr>
              </a:pPr>
              <a:r>
                <a:t>Make.</a:t>
              </a:r>
            </a:p>
            <a:p>
              <a:pPr algn="l">
                <a:defRPr sz="6000" b="0">
                  <a:latin typeface="Montserrat Bold"/>
                  <a:ea typeface="Montserrat Bold"/>
                  <a:cs typeface="Montserrat Bold"/>
                  <a:sym typeface="Montserrat Bold"/>
                </a:defRPr>
              </a:pPr>
              <a:r>
                <a:t>Break. </a:t>
              </a:r>
            </a:p>
            <a:p>
              <a:pPr algn="l">
                <a:defRPr sz="6000" b="0">
                  <a:latin typeface="Montserrat Bold"/>
                  <a:ea typeface="Montserrat Bold"/>
                  <a:cs typeface="Montserrat Bold"/>
                  <a:sym typeface="Montserrat Bold"/>
                </a:defRPr>
              </a:pPr>
              <a:r>
                <a:t>Repeat.</a:t>
              </a:r>
            </a:p>
          </p:txBody>
        </p:sp>
        <p:sp>
          <p:nvSpPr>
            <p:cNvPr id="314" name="Shape 314"/>
            <p:cNvSpPr/>
            <p:nvPr/>
          </p:nvSpPr>
          <p:spPr>
            <a:xfrm>
              <a:off x="8634748" y="2755150"/>
              <a:ext cx="14424722" cy="2606482"/>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b="0">
                  <a:solidFill>
                    <a:srgbClr val="FFFFFF"/>
                  </a:solidFill>
                  <a:latin typeface="Montserrat Bold"/>
                  <a:ea typeface="Montserrat Bold"/>
                  <a:cs typeface="Montserrat Bold"/>
                  <a:sym typeface="Montserrat Bold"/>
                </a:defRPr>
              </a:pPr>
              <a:r>
                <a:rPr dirty="0"/>
                <a:t>This work is licensed under a Creative Commons Attribution-</a:t>
              </a:r>
              <a:r>
                <a:rPr dirty="0" err="1"/>
                <a:t>NonCommercial</a:t>
              </a:r>
              <a:r>
                <a:rPr dirty="0"/>
                <a:t>-</a:t>
              </a:r>
              <a:r>
                <a:rPr dirty="0" err="1"/>
                <a:t>ShareAlike</a:t>
              </a:r>
              <a:r>
                <a:rPr dirty="0"/>
                <a:t> 4.0 International License. Designed by the authors of “Design. Think. Make. Break. Repeat. A Handbook of Methods” (BIS Publishers).</a:t>
              </a:r>
            </a:p>
            <a:p>
              <a:pPr algn="l" defTabSz="457200">
                <a:defRPr b="0">
                  <a:solidFill>
                    <a:srgbClr val="FFFFFF"/>
                  </a:solidFill>
                  <a:latin typeface="Montserrat Bold"/>
                  <a:ea typeface="Montserrat Bold"/>
                  <a:cs typeface="Montserrat Bold"/>
                  <a:sym typeface="Montserrat Bold"/>
                </a:defRPr>
              </a:pPr>
              <a:r>
                <a:rPr u="sng" dirty="0">
                  <a:solidFill>
                    <a:schemeClr val="bg1"/>
                  </a:solidFill>
                  <a:hlinkClick r:id="rId3">
                    <a:extLst>
                      <a:ext uri="{A12FA001-AC4F-418D-AE19-62706E023703}">
                        <ahyp:hlinkClr xmlns:ahyp="http://schemas.microsoft.com/office/drawing/2018/hyperlinkcolor" val="tx"/>
                      </a:ext>
                    </a:extLst>
                  </a:hlinkClick>
                </a:rPr>
                <a:t>www.designthinkmakebreakrepeat.com</a:t>
              </a:r>
            </a:p>
          </p:txBody>
        </p:sp>
        <p:sp>
          <p:nvSpPr>
            <p:cNvPr id="315" name="Shape 315"/>
            <p:cNvSpPr/>
            <p:nvPr/>
          </p:nvSpPr>
          <p:spPr>
            <a:xfrm>
              <a:off x="746861" y="6774665"/>
              <a:ext cx="23078331" cy="47275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sz="4000" b="0">
                  <a:solidFill>
                    <a:srgbClr val="FFFFFF"/>
                  </a:solidFill>
                  <a:latin typeface="Montserrat Medium"/>
                  <a:ea typeface="Montserrat Medium"/>
                  <a:cs typeface="Montserrat Medium"/>
                  <a:sym typeface="Montserrat Medium"/>
                </a:defRPr>
              </a:pPr>
              <a:r>
                <a:t>How to use these slides</a:t>
              </a:r>
            </a:p>
            <a:p>
              <a:pPr algn="l" defTabSz="457200">
                <a:defRPr b="0" i="1">
                  <a:solidFill>
                    <a:srgbClr val="FFFFFF"/>
                  </a:solidFill>
                  <a:latin typeface="Montserrat-Italic"/>
                  <a:ea typeface="Montserrat-Italic"/>
                  <a:cs typeface="Montserrat-Italic"/>
                  <a:sym typeface="Montserrat-Italic"/>
                </a:defRPr>
              </a:pPr>
              <a:r>
                <a:t>These companion slides for the published book “Design Think Make Break Repeat: A Handbook of Methods”, support facilitation of the published exercises during workshops, tutorials or other guided design sessions. </a:t>
              </a:r>
            </a:p>
            <a:p>
              <a:pPr algn="l" defTabSz="457200">
                <a:defRPr b="0" i="1">
                  <a:solidFill>
                    <a:srgbClr val="FFFFFF"/>
                  </a:solidFill>
                  <a:latin typeface="Montserrat-Italic"/>
                  <a:ea typeface="Montserrat-Italic"/>
                  <a:cs typeface="Montserrat-Italic"/>
                  <a:sym typeface="Montserrat-Italic"/>
                </a:defRPr>
              </a:pPr>
              <a:endParaRPr/>
            </a:p>
            <a:p>
              <a:pPr algn="l" defTabSz="457200">
                <a:defRPr b="0" i="1">
                  <a:solidFill>
                    <a:srgbClr val="FFFFFF"/>
                  </a:solidFill>
                  <a:latin typeface="Montserrat-Italic"/>
                  <a:ea typeface="Montserrat-Italic"/>
                  <a:cs typeface="Montserrat-Italic"/>
                  <a:sym typeface="Montserrat-Italic"/>
                </a:defRPr>
              </a:pPr>
              <a:r>
                <a:rPr b="1">
                  <a:latin typeface="Montserrat-BoldItalic"/>
                  <a:ea typeface="Montserrat-BoldItalic"/>
                  <a:cs typeface="Montserrat-BoldItalic"/>
                  <a:sym typeface="Montserrat-BoldItalic"/>
                </a:rPr>
                <a:t>Slide 1: Title.</a:t>
              </a:r>
              <a:r>
                <a:t> Introduce the method, using the description from the book.</a:t>
              </a:r>
            </a:p>
            <a:p>
              <a:pPr algn="l" defTabSz="457200">
                <a:defRPr i="1">
                  <a:solidFill>
                    <a:srgbClr val="FFFFFF"/>
                  </a:solidFill>
                  <a:latin typeface="Montserrat-BoldItalic"/>
                  <a:ea typeface="Montserrat-BoldItalic"/>
                  <a:cs typeface="Montserrat-BoldItalic"/>
                  <a:sym typeface="Montserrat-BoldItalic"/>
                </a:defRPr>
              </a:pPr>
              <a:r>
                <a:t>Slide 2: Examples. </a:t>
              </a:r>
              <a:r>
                <a:rPr b="0">
                  <a:latin typeface="Montserrat-Italic"/>
                  <a:ea typeface="Montserrat-Italic"/>
                  <a:cs typeface="Montserrat-Italic"/>
                  <a:sym typeface="Montserrat-Italic"/>
                </a:rPr>
                <a:t>Use this slide to add your own images/examples of the method in use, or extra information.</a:t>
              </a:r>
              <a:r>
                <a:t> </a:t>
              </a:r>
            </a:p>
            <a:p>
              <a:pPr algn="l" defTabSz="457200">
                <a:defRPr i="1">
                  <a:solidFill>
                    <a:srgbClr val="FFFFFF"/>
                  </a:solidFill>
                  <a:latin typeface="Montserrat-BoldItalic"/>
                  <a:ea typeface="Montserrat-BoldItalic"/>
                  <a:cs typeface="Montserrat-BoldItalic"/>
                  <a:sym typeface="Montserrat-BoldItalic"/>
                </a:defRPr>
              </a:pPr>
              <a:r>
                <a:t>Slide 3+: Steps. </a:t>
              </a:r>
              <a:r>
                <a:rPr b="0">
                  <a:latin typeface="Montserrat-Italic"/>
                  <a:ea typeface="Montserrat-Italic"/>
                  <a:cs typeface="Montserrat-Italic"/>
                  <a:sym typeface="Montserrat-Italic"/>
                </a:rPr>
                <a:t>Use one slide for each step of the method, to track timing and progress. The tip boxes can be used to offer extra guidance for specific steps, where needed. </a:t>
              </a:r>
            </a:p>
            <a:p>
              <a:pPr algn="l" defTabSz="457200">
                <a:defRPr i="1">
                  <a:solidFill>
                    <a:srgbClr val="FFFFFF"/>
                  </a:solidFill>
                  <a:latin typeface="Montserrat-BoldItalic"/>
                  <a:ea typeface="Montserrat-BoldItalic"/>
                  <a:cs typeface="Montserrat-BoldItalic"/>
                  <a:sym typeface="Montserrat-BoldItalic"/>
                </a:defRPr>
              </a:pPr>
              <a:r>
                <a:t>Slide 4: Sharing. </a:t>
              </a:r>
              <a:r>
                <a:rPr b="0">
                  <a:latin typeface="Montserrat-Italic"/>
                  <a:ea typeface="Montserrat-Italic"/>
                  <a:cs typeface="Montserrat-Italic"/>
                  <a:sym typeface="Montserrat-Italic"/>
                </a:rPr>
                <a:t>Results of the exercise are shared and discussed, in an appropriate format.</a:t>
              </a:r>
            </a:p>
          </p:txBody>
        </p:sp>
        <p:sp>
          <p:nvSpPr>
            <p:cNvPr id="316" name="Shape 316"/>
            <p:cNvSpPr/>
            <p:nvPr/>
          </p:nvSpPr>
          <p:spPr>
            <a:xfrm>
              <a:off x="16322992" y="12661177"/>
              <a:ext cx="7541642"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r">
                <a:defRPr sz="2000" b="0">
                  <a:solidFill>
                    <a:srgbClr val="FFFFFF"/>
                  </a:solidFill>
                  <a:latin typeface="Montserrat Medium"/>
                  <a:ea typeface="Montserrat Medium"/>
                  <a:cs typeface="Montserrat Medium"/>
                  <a:sym typeface="Montserrat Medium"/>
                </a:defRPr>
              </a:lvl1pPr>
            </a:lstStyle>
            <a:p>
              <a:r>
                <a:t>Slide design by: Hamish Henderson, Madeleine Borthwick</a:t>
              </a:r>
            </a:p>
          </p:txBody>
        </p:sp>
      </p:gr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E5150"/>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4585B14-BCC6-0B40-AE36-6E54383CB441}"/>
              </a:ext>
            </a:extLst>
          </p:cNvPr>
          <p:cNvGrpSpPr/>
          <p:nvPr/>
        </p:nvGrpSpPr>
        <p:grpSpPr>
          <a:xfrm>
            <a:off x="-254236" y="-375470"/>
            <a:ext cx="24118870" cy="13484323"/>
            <a:chOff x="-254236" y="-375470"/>
            <a:chExt cx="24118870" cy="13484323"/>
          </a:xfrm>
        </p:grpSpPr>
        <p:sp>
          <p:nvSpPr>
            <p:cNvPr id="129" name="Shape 129"/>
            <p:cNvSpPr/>
            <p:nvPr/>
          </p:nvSpPr>
          <p:spPr>
            <a:xfrm>
              <a:off x="5037" y="-375470"/>
              <a:ext cx="17058978" cy="5562601"/>
            </a:xfrm>
            <a:prstGeom prst="rect">
              <a:avLst/>
            </a:prstGeom>
            <a:solidFill>
              <a:srgbClr val="FFFFFF"/>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30" name="Shape 130"/>
            <p:cNvSpPr/>
            <p:nvPr/>
          </p:nvSpPr>
          <p:spPr>
            <a:xfrm rot="5400000">
              <a:off x="15628357" y="1429342"/>
              <a:ext cx="5169185" cy="228242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31" name="Shape 131"/>
            <p:cNvSpPr/>
            <p:nvPr/>
          </p:nvSpPr>
          <p:spPr>
            <a:xfrm>
              <a:off x="-254236" y="417901"/>
              <a:ext cx="18411876"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6000" b="0" spc="-319">
                  <a:solidFill>
                    <a:srgbClr val="EE5150"/>
                  </a:solidFill>
                  <a:latin typeface="Montserrat Bold"/>
                  <a:ea typeface="Montserrat Bold"/>
                  <a:cs typeface="Montserrat Bold"/>
                  <a:sym typeface="Montserrat Bold"/>
                </a:defRPr>
              </a:pPr>
              <a:r>
                <a:rPr dirty="0"/>
                <a:t>User profiles</a:t>
              </a:r>
            </a:p>
          </p:txBody>
        </p:sp>
        <p:sp>
          <p:nvSpPr>
            <p:cNvPr id="132" name="Shape 132"/>
            <p:cNvSpPr/>
            <p:nvPr/>
          </p:nvSpPr>
          <p:spPr>
            <a:xfrm>
              <a:off x="18745136" y="12661177"/>
              <a:ext cx="5119498"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rPr>
                  <a:solidFill>
                    <a:srgbClr val="FFFFFF"/>
                  </a:solidFill>
                </a:rPr>
                <a:t>Image Attribution: Lorum ipsum dolor</a:t>
              </a:r>
              <a:r>
                <a:t> </a:t>
              </a:r>
            </a:p>
          </p:txBody>
        </p:sp>
      </p:grpSp>
      <p:sp>
        <p:nvSpPr>
          <p:cNvPr id="133" name="Shape 133"/>
          <p:cNvSpPr/>
          <p:nvPr/>
        </p:nvSpPr>
        <p:spPr>
          <a:xfrm>
            <a:off x="688027" y="5976336"/>
            <a:ext cx="3419298" cy="9810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l" defTabSz="457200">
              <a:lnSpc>
                <a:spcPts val="7500"/>
              </a:lnSpc>
              <a:defRPr sz="5400" b="0">
                <a:solidFill>
                  <a:srgbClr val="FFFFFF"/>
                </a:solidFill>
                <a:latin typeface="Montserrat Bold"/>
                <a:ea typeface="Montserrat Bold"/>
                <a:cs typeface="Montserrat Bold"/>
                <a:sym typeface="Montserrat Bold"/>
              </a:defRPr>
            </a:lvl1pPr>
          </a:lstStyle>
          <a:p>
            <a:r>
              <a:t>Example:</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Shape 149"/>
          <p:cNvSpPr/>
          <p:nvPr/>
        </p:nvSpPr>
        <p:spPr>
          <a:xfrm>
            <a:off x="540163" y="10442288"/>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a:t>
            </a:r>
          </a:p>
        </p:txBody>
      </p:sp>
      <p:sp>
        <p:nvSpPr>
          <p:cNvPr id="150" name="Shape 150"/>
          <p:cNvSpPr/>
          <p:nvPr/>
        </p:nvSpPr>
        <p:spPr>
          <a:xfrm>
            <a:off x="4913184"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[20 mins] </a:t>
            </a:r>
          </a:p>
        </p:txBody>
      </p:sp>
      <p:sp>
        <p:nvSpPr>
          <p:cNvPr id="151" name="Shape 151"/>
          <p:cNvSpPr/>
          <p:nvPr/>
        </p:nvSpPr>
        <p:spPr>
          <a:xfrm>
            <a:off x="20560482" y="10442288"/>
            <a:ext cx="2554258"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152" name="Shape 152"/>
          <p:cNvSpPr/>
          <p:nvPr/>
        </p:nvSpPr>
        <p:spPr>
          <a:xfrm>
            <a:off x="153602" y="10987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
        <p:nvSpPr>
          <p:cNvPr id="153" name="Shape 153"/>
          <p:cNvSpPr/>
          <p:nvPr/>
        </p:nvSpPr>
        <p:spPr>
          <a:xfrm>
            <a:off x="16533544" y="10442288"/>
            <a:ext cx="2672083"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158" name="Shape 158"/>
          <p:cNvSpPr/>
          <p:nvPr/>
        </p:nvSpPr>
        <p:spPr>
          <a:xfrm>
            <a:off x="8881209"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a:t>
            </a:r>
          </a:p>
        </p:txBody>
      </p:sp>
      <p:sp>
        <p:nvSpPr>
          <p:cNvPr id="160" name="Shape 160"/>
          <p:cNvSpPr/>
          <p:nvPr/>
        </p:nvSpPr>
        <p:spPr>
          <a:xfrm>
            <a:off x="12595235" y="10442288"/>
            <a:ext cx="2554257"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[5-10 mins] </a:t>
            </a:r>
          </a:p>
        </p:txBody>
      </p:sp>
      <p:grpSp>
        <p:nvGrpSpPr>
          <p:cNvPr id="2" name="Group 1">
            <a:extLst>
              <a:ext uri="{FF2B5EF4-FFF2-40B4-BE49-F238E27FC236}">
                <a16:creationId xmlns:a16="http://schemas.microsoft.com/office/drawing/2014/main" id="{BFB09556-CC47-9349-B22A-AF7F8B796E37}"/>
              </a:ext>
            </a:extLst>
          </p:cNvPr>
          <p:cNvGrpSpPr/>
          <p:nvPr/>
        </p:nvGrpSpPr>
        <p:grpSpPr>
          <a:xfrm>
            <a:off x="-11907" y="-75167"/>
            <a:ext cx="24474866" cy="13184020"/>
            <a:chOff x="-11907" y="-75167"/>
            <a:chExt cx="24474866" cy="13184020"/>
          </a:xfrm>
        </p:grpSpPr>
        <p:pic>
          <p:nvPicPr>
            <p:cNvPr id="135" name="User Profiles.jpeg"/>
            <p:cNvPicPr>
              <a:picLocks noChangeAspect="1"/>
            </p:cNvPicPr>
            <p:nvPr/>
          </p:nvPicPr>
          <p:blipFill>
            <a:blip r:embed="rId2"/>
            <a:srcRect t="17567" b="17567"/>
            <a:stretch>
              <a:fillRect/>
            </a:stretch>
          </p:blipFill>
          <p:spPr>
            <a:xfrm>
              <a:off x="1212" y="-9608"/>
              <a:ext cx="19473580" cy="5909701"/>
            </a:xfrm>
            <a:prstGeom prst="rect">
              <a:avLst/>
            </a:prstGeom>
            <a:ln w="12700">
              <a:miter lim="400000"/>
            </a:ln>
          </p:spPr>
        </p:pic>
        <p:sp>
          <p:nvSpPr>
            <p:cNvPr id="136" name="Shape 136"/>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37" name="Shape 137"/>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38" name="Shape 138"/>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39" name="Shape 139"/>
            <p:cNvSpPr/>
            <p:nvPr/>
          </p:nvSpPr>
          <p:spPr>
            <a:xfrm>
              <a:off x="19212262" y="2556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130</a:t>
              </a:r>
            </a:p>
          </p:txBody>
        </p:sp>
        <p:sp>
          <p:nvSpPr>
            <p:cNvPr id="140" name="Shape 140"/>
            <p:cNvSpPr/>
            <p:nvPr/>
          </p:nvSpPr>
          <p:spPr>
            <a:xfrm>
              <a:off x="1334644" y="663637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create user profiles for a product or service. Focus on your own design problem, or follow the ‘Designing Space Travel ‘brief (p.141). Use existing data from the resources on the companion website or generate your own. Use the provided template (p.194) to document the results. </a:t>
              </a:r>
            </a:p>
          </p:txBody>
        </p:sp>
        <p:sp>
          <p:nvSpPr>
            <p:cNvPr id="141" name="Shape 141"/>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2" name="Shape 142"/>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143" name="Shape 143"/>
            <p:cNvSpPr/>
            <p:nvPr/>
          </p:nvSpPr>
          <p:spPr>
            <a:xfrm>
              <a:off x="19672614" y="3573508"/>
              <a:ext cx="4549268" cy="1552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t>YOU WILL NEED</a:t>
              </a:r>
              <a:br/>
              <a:r>
                <a:t>A partner, pen, paper,</a:t>
              </a:r>
            </a:p>
            <a:p>
              <a:pPr marR="254000" algn="r">
                <a:defRPr sz="3000" b="0">
                  <a:solidFill>
                    <a:srgbClr val="FFFFFF"/>
                  </a:solidFill>
                  <a:latin typeface="Montserrat Bold"/>
                  <a:ea typeface="Montserrat Bold"/>
                  <a:cs typeface="Montserrat Bold"/>
                  <a:sym typeface="Montserrat Bold"/>
                </a:defRPr>
              </a:pPr>
              <a:r>
                <a:t> internet</a:t>
              </a:r>
            </a:p>
          </p:txBody>
        </p:sp>
        <p:sp>
          <p:nvSpPr>
            <p:cNvPr id="144" name="Shape 144"/>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5" name="Shape 145"/>
            <p:cNvSpPr/>
            <p:nvPr/>
          </p:nvSpPr>
          <p:spPr>
            <a:xfrm>
              <a:off x="1478213" y="9195086"/>
              <a:ext cx="1038542"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146" name="Shape 146"/>
            <p:cNvSpPr/>
            <p:nvPr/>
          </p:nvSpPr>
          <p:spPr>
            <a:xfrm>
              <a:off x="213183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147" name="Shape 147"/>
            <p:cNvSpPr/>
            <p:nvPr/>
          </p:nvSpPr>
          <p:spPr>
            <a:xfrm>
              <a:off x="5446239"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148" name="Shape 148"/>
            <p:cNvSpPr/>
            <p:nvPr/>
          </p:nvSpPr>
          <p:spPr>
            <a:xfrm>
              <a:off x="17350314"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154" name="Shape 154"/>
            <p:cNvSpPr/>
            <p:nvPr/>
          </p:nvSpPr>
          <p:spPr>
            <a:xfrm>
              <a:off x="-11907" y="1857111"/>
              <a:ext cx="1605586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55" name="Shape 155"/>
            <p:cNvSpPr/>
            <p:nvPr/>
          </p:nvSpPr>
          <p:spPr>
            <a:xfrm rot="5400000">
              <a:off x="15518519" y="2382272"/>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56" name="Shape 156"/>
            <p:cNvSpPr/>
            <p:nvPr/>
          </p:nvSpPr>
          <p:spPr>
            <a:xfrm>
              <a:off x="504899" y="1127299"/>
              <a:ext cx="14141028"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User Profiles</a:t>
              </a:r>
            </a:p>
          </p:txBody>
        </p:sp>
        <p:sp>
          <p:nvSpPr>
            <p:cNvPr id="157" name="Shape 157"/>
            <p:cNvSpPr/>
            <p:nvPr/>
          </p:nvSpPr>
          <p:spPr>
            <a:xfrm>
              <a:off x="9414264"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159" name="Shape 159"/>
            <p:cNvSpPr/>
            <p:nvPr/>
          </p:nvSpPr>
          <p:spPr>
            <a:xfrm>
              <a:off x="13382290"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161" name="Shape 161"/>
            <p:cNvSpPr/>
            <p:nvPr/>
          </p:nvSpPr>
          <p:spPr>
            <a:xfrm>
              <a:off x="19510692" y="12661177"/>
              <a:ext cx="4353942"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r">
                <a:defRPr sz="2000" b="0">
                  <a:solidFill>
                    <a:srgbClr val="919191"/>
                  </a:solidFill>
                  <a:latin typeface="Montserrat Medium"/>
                  <a:ea typeface="Montserrat Medium"/>
                  <a:cs typeface="Montserrat Medium"/>
                  <a:sym typeface="Montserrat Medium"/>
                </a:defRPr>
              </a:lvl1pPr>
            </a:lstStyle>
            <a:p>
              <a:r>
                <a:t>Image Attribution: Kate Bookallil</a:t>
              </a:r>
            </a:p>
          </p:txBody>
        </p:sp>
      </p:gr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Shape 177"/>
          <p:cNvSpPr/>
          <p:nvPr/>
        </p:nvSpPr>
        <p:spPr>
          <a:xfrm>
            <a:off x="540163" y="10442288"/>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a:t>
            </a:r>
          </a:p>
        </p:txBody>
      </p:sp>
      <p:sp>
        <p:nvSpPr>
          <p:cNvPr id="178" name="Shape 178"/>
          <p:cNvSpPr/>
          <p:nvPr/>
        </p:nvSpPr>
        <p:spPr>
          <a:xfrm>
            <a:off x="4913184"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[20 mins] </a:t>
            </a:r>
          </a:p>
        </p:txBody>
      </p:sp>
      <p:sp>
        <p:nvSpPr>
          <p:cNvPr id="179" name="Shape 179"/>
          <p:cNvSpPr/>
          <p:nvPr/>
        </p:nvSpPr>
        <p:spPr>
          <a:xfrm>
            <a:off x="20560482" y="10442288"/>
            <a:ext cx="2554258"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180" name="Shape 180"/>
          <p:cNvSpPr/>
          <p:nvPr/>
        </p:nvSpPr>
        <p:spPr>
          <a:xfrm>
            <a:off x="4121628" y="10987347"/>
            <a:ext cx="3687763"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
        <p:nvSpPr>
          <p:cNvPr id="181" name="Shape 181"/>
          <p:cNvSpPr/>
          <p:nvPr/>
        </p:nvSpPr>
        <p:spPr>
          <a:xfrm>
            <a:off x="16533544" y="10442288"/>
            <a:ext cx="2672083"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186" name="Shape 186"/>
          <p:cNvSpPr/>
          <p:nvPr/>
        </p:nvSpPr>
        <p:spPr>
          <a:xfrm>
            <a:off x="8881209"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a:t>
            </a:r>
          </a:p>
        </p:txBody>
      </p:sp>
      <p:sp>
        <p:nvSpPr>
          <p:cNvPr id="188" name="Shape 188"/>
          <p:cNvSpPr/>
          <p:nvPr/>
        </p:nvSpPr>
        <p:spPr>
          <a:xfrm>
            <a:off x="12595235" y="10442288"/>
            <a:ext cx="2554257"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[5-10 mins] </a:t>
            </a:r>
          </a:p>
        </p:txBody>
      </p:sp>
      <p:grpSp>
        <p:nvGrpSpPr>
          <p:cNvPr id="2" name="Group 1">
            <a:extLst>
              <a:ext uri="{FF2B5EF4-FFF2-40B4-BE49-F238E27FC236}">
                <a16:creationId xmlns:a16="http://schemas.microsoft.com/office/drawing/2014/main" id="{9AB4D64C-FFC6-D04E-B717-07C04EC33650}"/>
              </a:ext>
            </a:extLst>
          </p:cNvPr>
          <p:cNvGrpSpPr/>
          <p:nvPr/>
        </p:nvGrpSpPr>
        <p:grpSpPr>
          <a:xfrm>
            <a:off x="-11907" y="-75167"/>
            <a:ext cx="24474866" cy="13184020"/>
            <a:chOff x="-11907" y="-75167"/>
            <a:chExt cx="24474866" cy="13184020"/>
          </a:xfrm>
        </p:grpSpPr>
        <p:pic>
          <p:nvPicPr>
            <p:cNvPr id="163" name="User Profiles.jpeg"/>
            <p:cNvPicPr>
              <a:picLocks noChangeAspect="1"/>
            </p:cNvPicPr>
            <p:nvPr/>
          </p:nvPicPr>
          <p:blipFill>
            <a:blip r:embed="rId2"/>
            <a:srcRect t="17567" b="17567"/>
            <a:stretch>
              <a:fillRect/>
            </a:stretch>
          </p:blipFill>
          <p:spPr>
            <a:xfrm>
              <a:off x="1212" y="-9608"/>
              <a:ext cx="19473580" cy="5909701"/>
            </a:xfrm>
            <a:prstGeom prst="rect">
              <a:avLst/>
            </a:prstGeom>
            <a:ln w="12700">
              <a:miter lim="400000"/>
            </a:ln>
          </p:spPr>
        </p:pic>
        <p:sp>
          <p:nvSpPr>
            <p:cNvPr id="164" name="Shape 164"/>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66" name="Shape 166"/>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68" name="Shape 168"/>
            <p:cNvSpPr/>
            <p:nvPr/>
          </p:nvSpPr>
          <p:spPr>
            <a:xfrm>
              <a:off x="1334644" y="663637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create user profiles for a product or service. Focus on your own design problem, or follow the ‘Designing Space Travel ‘brief (p.141). Use existing data from the resources on the companion website or generate your own. Use the provided template (p.194) to document the results. </a:t>
              </a:r>
            </a:p>
          </p:txBody>
        </p:sp>
        <p:sp>
          <p:nvSpPr>
            <p:cNvPr id="170" name="Shape 170"/>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171" name="Shape 171"/>
            <p:cNvSpPr/>
            <p:nvPr/>
          </p:nvSpPr>
          <p:spPr>
            <a:xfrm>
              <a:off x="19672614" y="3573508"/>
              <a:ext cx="4549268" cy="1552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t>YOU WILL NEED</a:t>
              </a:r>
              <a:br/>
              <a:r>
                <a:t>A partner, pen, paper,</a:t>
              </a:r>
            </a:p>
            <a:p>
              <a:pPr marR="254000" algn="r">
                <a:defRPr sz="3000" b="0">
                  <a:solidFill>
                    <a:srgbClr val="FFFFFF"/>
                  </a:solidFill>
                  <a:latin typeface="Montserrat Bold"/>
                  <a:ea typeface="Montserrat Bold"/>
                  <a:cs typeface="Montserrat Bold"/>
                  <a:sym typeface="Montserrat Bold"/>
                </a:defRPr>
              </a:pPr>
              <a:r>
                <a:t> internet</a:t>
              </a:r>
            </a:p>
          </p:txBody>
        </p:sp>
        <p:sp>
          <p:nvSpPr>
            <p:cNvPr id="172" name="Shape 172"/>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73" name="Shape 173"/>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174" name="Shape 174"/>
            <p:cNvSpPr/>
            <p:nvPr/>
          </p:nvSpPr>
          <p:spPr>
            <a:xfrm>
              <a:off x="213183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175" name="Shape 175"/>
            <p:cNvSpPr/>
            <p:nvPr/>
          </p:nvSpPr>
          <p:spPr>
            <a:xfrm>
              <a:off x="5446239" y="9195086"/>
              <a:ext cx="1038541"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176" name="Shape 176"/>
            <p:cNvSpPr/>
            <p:nvPr/>
          </p:nvSpPr>
          <p:spPr>
            <a:xfrm>
              <a:off x="17350314"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182" name="Shape 182"/>
            <p:cNvSpPr/>
            <p:nvPr/>
          </p:nvSpPr>
          <p:spPr>
            <a:xfrm>
              <a:off x="-11907" y="1857111"/>
              <a:ext cx="1605586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83" name="Shape 183"/>
            <p:cNvSpPr/>
            <p:nvPr/>
          </p:nvSpPr>
          <p:spPr>
            <a:xfrm rot="5400000">
              <a:off x="15518519" y="2382272"/>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85" name="Shape 185"/>
            <p:cNvSpPr/>
            <p:nvPr/>
          </p:nvSpPr>
          <p:spPr>
            <a:xfrm>
              <a:off x="9414264"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187" name="Shape 187"/>
            <p:cNvSpPr/>
            <p:nvPr/>
          </p:nvSpPr>
          <p:spPr>
            <a:xfrm>
              <a:off x="13382290"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189" name="Shape 189"/>
            <p:cNvSpPr/>
            <p:nvPr/>
          </p:nvSpPr>
          <p:spPr>
            <a:xfrm>
              <a:off x="19510692" y="12661177"/>
              <a:ext cx="4353942"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r">
                <a:defRPr sz="2000" b="0">
                  <a:solidFill>
                    <a:srgbClr val="919191"/>
                  </a:solidFill>
                  <a:latin typeface="Montserrat Medium"/>
                  <a:ea typeface="Montserrat Medium"/>
                  <a:cs typeface="Montserrat Medium"/>
                  <a:sym typeface="Montserrat Medium"/>
                </a:defRPr>
              </a:lvl1pPr>
            </a:lstStyle>
            <a:p>
              <a:r>
                <a:t>Image Attribution: Kate Bookallil</a:t>
              </a:r>
            </a:p>
          </p:txBody>
        </p:sp>
        <p:sp>
          <p:nvSpPr>
            <p:cNvPr id="29" name="Shape 137">
              <a:extLst>
                <a:ext uri="{FF2B5EF4-FFF2-40B4-BE49-F238E27FC236}">
                  <a16:creationId xmlns:a16="http://schemas.microsoft.com/office/drawing/2014/main" id="{FA339676-CE18-B445-83EC-63CC715F2684}"/>
                </a:ext>
              </a:extLst>
            </p:cNvPr>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0" name="Shape 139">
              <a:extLst>
                <a:ext uri="{FF2B5EF4-FFF2-40B4-BE49-F238E27FC236}">
                  <a16:creationId xmlns:a16="http://schemas.microsoft.com/office/drawing/2014/main" id="{22DB473D-0EBE-F542-A0B9-9E24985A9F51}"/>
                </a:ext>
              </a:extLst>
            </p:cNvPr>
            <p:cNvSpPr/>
            <p:nvPr/>
          </p:nvSpPr>
          <p:spPr>
            <a:xfrm>
              <a:off x="19212262" y="2556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130</a:t>
              </a:r>
            </a:p>
          </p:txBody>
        </p:sp>
        <p:sp>
          <p:nvSpPr>
            <p:cNvPr id="31" name="Shape 141">
              <a:extLst>
                <a:ext uri="{FF2B5EF4-FFF2-40B4-BE49-F238E27FC236}">
                  <a16:creationId xmlns:a16="http://schemas.microsoft.com/office/drawing/2014/main" id="{639D4053-8ADC-F042-A408-7B6FDB91DD0F}"/>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2" name="Shape 156">
              <a:extLst>
                <a:ext uri="{FF2B5EF4-FFF2-40B4-BE49-F238E27FC236}">
                  <a16:creationId xmlns:a16="http://schemas.microsoft.com/office/drawing/2014/main" id="{53D58033-05D4-4444-B396-593079B60A5E}"/>
                </a:ext>
              </a:extLst>
            </p:cNvPr>
            <p:cNvSpPr/>
            <p:nvPr/>
          </p:nvSpPr>
          <p:spPr>
            <a:xfrm>
              <a:off x="504899" y="1127299"/>
              <a:ext cx="14141028"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User Profiles</a:t>
              </a:r>
            </a:p>
          </p:txBody>
        </p:sp>
      </p:gr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Shape 205"/>
          <p:cNvSpPr/>
          <p:nvPr/>
        </p:nvSpPr>
        <p:spPr>
          <a:xfrm>
            <a:off x="540163" y="10442288"/>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a:t>
            </a:r>
          </a:p>
        </p:txBody>
      </p:sp>
      <p:sp>
        <p:nvSpPr>
          <p:cNvPr id="206" name="Shape 206"/>
          <p:cNvSpPr/>
          <p:nvPr/>
        </p:nvSpPr>
        <p:spPr>
          <a:xfrm>
            <a:off x="4913184"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[20 mins] </a:t>
            </a:r>
          </a:p>
        </p:txBody>
      </p:sp>
      <p:sp>
        <p:nvSpPr>
          <p:cNvPr id="207" name="Shape 207"/>
          <p:cNvSpPr/>
          <p:nvPr/>
        </p:nvSpPr>
        <p:spPr>
          <a:xfrm>
            <a:off x="20560482" y="10442288"/>
            <a:ext cx="2554258"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208" name="Shape 208"/>
          <p:cNvSpPr/>
          <p:nvPr/>
        </p:nvSpPr>
        <p:spPr>
          <a:xfrm>
            <a:off x="8150293" y="10987347"/>
            <a:ext cx="3687763"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
        <p:nvSpPr>
          <p:cNvPr id="209" name="Shape 209"/>
          <p:cNvSpPr/>
          <p:nvPr/>
        </p:nvSpPr>
        <p:spPr>
          <a:xfrm>
            <a:off x="16533544" y="10442288"/>
            <a:ext cx="2672083"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214" name="Shape 214"/>
          <p:cNvSpPr/>
          <p:nvPr/>
        </p:nvSpPr>
        <p:spPr>
          <a:xfrm>
            <a:off x="8881209"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a:t>
            </a:r>
          </a:p>
        </p:txBody>
      </p:sp>
      <p:sp>
        <p:nvSpPr>
          <p:cNvPr id="216" name="Shape 216"/>
          <p:cNvSpPr/>
          <p:nvPr/>
        </p:nvSpPr>
        <p:spPr>
          <a:xfrm>
            <a:off x="12595235" y="10442288"/>
            <a:ext cx="2554257"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[5-10 mins] </a:t>
            </a:r>
          </a:p>
        </p:txBody>
      </p:sp>
      <p:grpSp>
        <p:nvGrpSpPr>
          <p:cNvPr id="2" name="Group 1">
            <a:extLst>
              <a:ext uri="{FF2B5EF4-FFF2-40B4-BE49-F238E27FC236}">
                <a16:creationId xmlns:a16="http://schemas.microsoft.com/office/drawing/2014/main" id="{276FFE98-1C26-6741-9B6C-5C44ED686996}"/>
              </a:ext>
            </a:extLst>
          </p:cNvPr>
          <p:cNvGrpSpPr/>
          <p:nvPr/>
        </p:nvGrpSpPr>
        <p:grpSpPr>
          <a:xfrm>
            <a:off x="-11907" y="-75167"/>
            <a:ext cx="24474866" cy="13184020"/>
            <a:chOff x="-11907" y="-75167"/>
            <a:chExt cx="24474866" cy="13184020"/>
          </a:xfrm>
        </p:grpSpPr>
        <p:pic>
          <p:nvPicPr>
            <p:cNvPr id="191" name="User Profiles.jpeg"/>
            <p:cNvPicPr>
              <a:picLocks noChangeAspect="1"/>
            </p:cNvPicPr>
            <p:nvPr/>
          </p:nvPicPr>
          <p:blipFill>
            <a:blip r:embed="rId2"/>
            <a:srcRect t="17567" b="17567"/>
            <a:stretch>
              <a:fillRect/>
            </a:stretch>
          </p:blipFill>
          <p:spPr>
            <a:xfrm>
              <a:off x="1212" y="-9608"/>
              <a:ext cx="19473580" cy="5909701"/>
            </a:xfrm>
            <a:prstGeom prst="rect">
              <a:avLst/>
            </a:prstGeom>
            <a:ln w="12700">
              <a:miter lim="400000"/>
            </a:ln>
          </p:spPr>
        </p:pic>
        <p:sp>
          <p:nvSpPr>
            <p:cNvPr id="192" name="Shape 192"/>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94" name="Shape 194"/>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96" name="Shape 196"/>
            <p:cNvSpPr/>
            <p:nvPr/>
          </p:nvSpPr>
          <p:spPr>
            <a:xfrm>
              <a:off x="1334644" y="663637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create user profiles for a product or service. Focus on your own design problem, or follow the ‘Designing Space Travel ‘brief (p.141). Use existing data from the resources on the companion website or generate your own. Use the provided template (p.194) to document the results. </a:t>
              </a:r>
            </a:p>
          </p:txBody>
        </p:sp>
        <p:sp>
          <p:nvSpPr>
            <p:cNvPr id="198" name="Shape 198"/>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199" name="Shape 199"/>
            <p:cNvSpPr/>
            <p:nvPr/>
          </p:nvSpPr>
          <p:spPr>
            <a:xfrm>
              <a:off x="19672614" y="3573508"/>
              <a:ext cx="4549268" cy="1552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t>YOU WILL NEED</a:t>
              </a:r>
              <a:br/>
              <a:r>
                <a:t>A partner, pen, paper,</a:t>
              </a:r>
            </a:p>
            <a:p>
              <a:pPr marR="254000" algn="r">
                <a:defRPr sz="3000" b="0">
                  <a:solidFill>
                    <a:srgbClr val="FFFFFF"/>
                  </a:solidFill>
                  <a:latin typeface="Montserrat Bold"/>
                  <a:ea typeface="Montserrat Bold"/>
                  <a:cs typeface="Montserrat Bold"/>
                  <a:sym typeface="Montserrat Bold"/>
                </a:defRPr>
              </a:pPr>
              <a:r>
                <a:t> internet</a:t>
              </a:r>
            </a:p>
          </p:txBody>
        </p:sp>
        <p:sp>
          <p:nvSpPr>
            <p:cNvPr id="200" name="Shape 200"/>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01" name="Shape 201"/>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202" name="Shape 202"/>
            <p:cNvSpPr/>
            <p:nvPr/>
          </p:nvSpPr>
          <p:spPr>
            <a:xfrm>
              <a:off x="213183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203" name="Shape 203"/>
            <p:cNvSpPr/>
            <p:nvPr/>
          </p:nvSpPr>
          <p:spPr>
            <a:xfrm>
              <a:off x="5446239"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204" name="Shape 204"/>
            <p:cNvSpPr/>
            <p:nvPr/>
          </p:nvSpPr>
          <p:spPr>
            <a:xfrm>
              <a:off x="17350314"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210" name="Shape 210"/>
            <p:cNvSpPr/>
            <p:nvPr/>
          </p:nvSpPr>
          <p:spPr>
            <a:xfrm>
              <a:off x="-11907" y="1857111"/>
              <a:ext cx="1605586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11" name="Shape 211"/>
            <p:cNvSpPr/>
            <p:nvPr/>
          </p:nvSpPr>
          <p:spPr>
            <a:xfrm rot="5400000">
              <a:off x="15518519" y="2382272"/>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13" name="Shape 213"/>
            <p:cNvSpPr/>
            <p:nvPr/>
          </p:nvSpPr>
          <p:spPr>
            <a:xfrm>
              <a:off x="9414264" y="9195086"/>
              <a:ext cx="1038542"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215" name="Shape 215"/>
            <p:cNvSpPr/>
            <p:nvPr/>
          </p:nvSpPr>
          <p:spPr>
            <a:xfrm>
              <a:off x="13382290"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217" name="Shape 217"/>
            <p:cNvSpPr/>
            <p:nvPr/>
          </p:nvSpPr>
          <p:spPr>
            <a:xfrm>
              <a:off x="19510692" y="12661177"/>
              <a:ext cx="4353942"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r">
                <a:defRPr sz="2000" b="0">
                  <a:solidFill>
                    <a:srgbClr val="919191"/>
                  </a:solidFill>
                  <a:latin typeface="Montserrat Medium"/>
                  <a:ea typeface="Montserrat Medium"/>
                  <a:cs typeface="Montserrat Medium"/>
                  <a:sym typeface="Montserrat Medium"/>
                </a:defRPr>
              </a:lvl1pPr>
            </a:lstStyle>
            <a:p>
              <a:r>
                <a:t>Image Attribution: Kate Bookallil</a:t>
              </a:r>
            </a:p>
          </p:txBody>
        </p:sp>
        <p:sp>
          <p:nvSpPr>
            <p:cNvPr id="29" name="Shape 137">
              <a:extLst>
                <a:ext uri="{FF2B5EF4-FFF2-40B4-BE49-F238E27FC236}">
                  <a16:creationId xmlns:a16="http://schemas.microsoft.com/office/drawing/2014/main" id="{79B019FA-78FA-A248-B7B9-55F882D332B4}"/>
                </a:ext>
              </a:extLst>
            </p:cNvPr>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0" name="Shape 139">
              <a:extLst>
                <a:ext uri="{FF2B5EF4-FFF2-40B4-BE49-F238E27FC236}">
                  <a16:creationId xmlns:a16="http://schemas.microsoft.com/office/drawing/2014/main" id="{65DE755A-D874-BB4C-B795-B210E3DB18B4}"/>
                </a:ext>
              </a:extLst>
            </p:cNvPr>
            <p:cNvSpPr/>
            <p:nvPr/>
          </p:nvSpPr>
          <p:spPr>
            <a:xfrm>
              <a:off x="19212262" y="2556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130</a:t>
              </a:r>
            </a:p>
          </p:txBody>
        </p:sp>
        <p:sp>
          <p:nvSpPr>
            <p:cNvPr id="31" name="Shape 141">
              <a:extLst>
                <a:ext uri="{FF2B5EF4-FFF2-40B4-BE49-F238E27FC236}">
                  <a16:creationId xmlns:a16="http://schemas.microsoft.com/office/drawing/2014/main" id="{DBA6A86A-8DCA-8F4B-9E4B-EBA9935C4794}"/>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2" name="Shape 156">
              <a:extLst>
                <a:ext uri="{FF2B5EF4-FFF2-40B4-BE49-F238E27FC236}">
                  <a16:creationId xmlns:a16="http://schemas.microsoft.com/office/drawing/2014/main" id="{BAD96884-C495-FF44-BAB7-EAD9CFC3E192}"/>
                </a:ext>
              </a:extLst>
            </p:cNvPr>
            <p:cNvSpPr/>
            <p:nvPr/>
          </p:nvSpPr>
          <p:spPr>
            <a:xfrm>
              <a:off x="504899" y="1127299"/>
              <a:ext cx="14141028"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User Profiles</a:t>
              </a:r>
            </a:p>
          </p:txBody>
        </p:sp>
      </p:gr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Shape 233"/>
          <p:cNvSpPr/>
          <p:nvPr/>
        </p:nvSpPr>
        <p:spPr>
          <a:xfrm>
            <a:off x="540163" y="10442288"/>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a:t>
            </a:r>
          </a:p>
        </p:txBody>
      </p:sp>
      <p:sp>
        <p:nvSpPr>
          <p:cNvPr id="234" name="Shape 234"/>
          <p:cNvSpPr/>
          <p:nvPr/>
        </p:nvSpPr>
        <p:spPr>
          <a:xfrm>
            <a:off x="4913184"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[20 mins] </a:t>
            </a:r>
          </a:p>
        </p:txBody>
      </p:sp>
      <p:sp>
        <p:nvSpPr>
          <p:cNvPr id="235" name="Shape 235"/>
          <p:cNvSpPr/>
          <p:nvPr/>
        </p:nvSpPr>
        <p:spPr>
          <a:xfrm>
            <a:off x="20560482" y="10442288"/>
            <a:ext cx="2554258"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236" name="Shape 236"/>
          <p:cNvSpPr/>
          <p:nvPr/>
        </p:nvSpPr>
        <p:spPr>
          <a:xfrm>
            <a:off x="12057678" y="10987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
        <p:nvSpPr>
          <p:cNvPr id="237" name="Shape 237"/>
          <p:cNvSpPr/>
          <p:nvPr/>
        </p:nvSpPr>
        <p:spPr>
          <a:xfrm>
            <a:off x="16533544" y="10442288"/>
            <a:ext cx="2672083"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242" name="Shape 242"/>
          <p:cNvSpPr/>
          <p:nvPr/>
        </p:nvSpPr>
        <p:spPr>
          <a:xfrm>
            <a:off x="8881209"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a:t>
            </a:r>
          </a:p>
        </p:txBody>
      </p:sp>
      <p:sp>
        <p:nvSpPr>
          <p:cNvPr id="244" name="Shape 244"/>
          <p:cNvSpPr/>
          <p:nvPr/>
        </p:nvSpPr>
        <p:spPr>
          <a:xfrm>
            <a:off x="12595235" y="10442288"/>
            <a:ext cx="2554257"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[5-10 mins] </a:t>
            </a:r>
          </a:p>
        </p:txBody>
      </p:sp>
      <p:grpSp>
        <p:nvGrpSpPr>
          <p:cNvPr id="2" name="Group 1">
            <a:extLst>
              <a:ext uri="{FF2B5EF4-FFF2-40B4-BE49-F238E27FC236}">
                <a16:creationId xmlns:a16="http://schemas.microsoft.com/office/drawing/2014/main" id="{6CE007FE-9A5B-334D-AFA8-6B30433D850D}"/>
              </a:ext>
            </a:extLst>
          </p:cNvPr>
          <p:cNvGrpSpPr/>
          <p:nvPr/>
        </p:nvGrpSpPr>
        <p:grpSpPr>
          <a:xfrm>
            <a:off x="-11907" y="-75167"/>
            <a:ext cx="24474866" cy="13184020"/>
            <a:chOff x="-11907" y="-75167"/>
            <a:chExt cx="24474866" cy="13184020"/>
          </a:xfrm>
        </p:grpSpPr>
        <p:pic>
          <p:nvPicPr>
            <p:cNvPr id="219" name="User Profiles.jpeg"/>
            <p:cNvPicPr>
              <a:picLocks noChangeAspect="1"/>
            </p:cNvPicPr>
            <p:nvPr/>
          </p:nvPicPr>
          <p:blipFill>
            <a:blip r:embed="rId2"/>
            <a:srcRect t="17567" b="17567"/>
            <a:stretch>
              <a:fillRect/>
            </a:stretch>
          </p:blipFill>
          <p:spPr>
            <a:xfrm>
              <a:off x="1212" y="-9608"/>
              <a:ext cx="19473580" cy="5909701"/>
            </a:xfrm>
            <a:prstGeom prst="rect">
              <a:avLst/>
            </a:prstGeom>
            <a:ln w="12700">
              <a:miter lim="400000"/>
            </a:ln>
          </p:spPr>
        </p:pic>
        <p:sp>
          <p:nvSpPr>
            <p:cNvPr id="220" name="Shape 220"/>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22" name="Shape 222"/>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24" name="Shape 224"/>
            <p:cNvSpPr/>
            <p:nvPr/>
          </p:nvSpPr>
          <p:spPr>
            <a:xfrm>
              <a:off x="1334644" y="663637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create user profiles for a product or service. Focus on your own design problem, or follow the ‘Designing Space Travel ‘brief (p.141). Use existing data from the resources on the companion website or generate your own. Use the provided template (p.194) to document the results. </a:t>
              </a:r>
            </a:p>
          </p:txBody>
        </p:sp>
        <p:sp>
          <p:nvSpPr>
            <p:cNvPr id="226" name="Shape 226"/>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227" name="Shape 227"/>
            <p:cNvSpPr/>
            <p:nvPr/>
          </p:nvSpPr>
          <p:spPr>
            <a:xfrm>
              <a:off x="19672614" y="3573508"/>
              <a:ext cx="4549268" cy="1552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t>YOU WILL NEED</a:t>
              </a:r>
              <a:br/>
              <a:r>
                <a:t>A partner, pen, paper,</a:t>
              </a:r>
            </a:p>
            <a:p>
              <a:pPr marR="254000" algn="r">
                <a:defRPr sz="3000" b="0">
                  <a:solidFill>
                    <a:srgbClr val="FFFFFF"/>
                  </a:solidFill>
                  <a:latin typeface="Montserrat Bold"/>
                  <a:ea typeface="Montserrat Bold"/>
                  <a:cs typeface="Montserrat Bold"/>
                  <a:sym typeface="Montserrat Bold"/>
                </a:defRPr>
              </a:pPr>
              <a:r>
                <a:t> internet</a:t>
              </a:r>
            </a:p>
          </p:txBody>
        </p:sp>
        <p:sp>
          <p:nvSpPr>
            <p:cNvPr id="228" name="Shape 228"/>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29" name="Shape 229"/>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230" name="Shape 230"/>
            <p:cNvSpPr/>
            <p:nvPr/>
          </p:nvSpPr>
          <p:spPr>
            <a:xfrm>
              <a:off x="213183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231" name="Shape 231"/>
            <p:cNvSpPr/>
            <p:nvPr/>
          </p:nvSpPr>
          <p:spPr>
            <a:xfrm>
              <a:off x="5446239"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232" name="Shape 232"/>
            <p:cNvSpPr/>
            <p:nvPr/>
          </p:nvSpPr>
          <p:spPr>
            <a:xfrm>
              <a:off x="17350314"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238" name="Shape 238"/>
            <p:cNvSpPr/>
            <p:nvPr/>
          </p:nvSpPr>
          <p:spPr>
            <a:xfrm>
              <a:off x="-11907" y="1857111"/>
              <a:ext cx="1605586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39" name="Shape 239"/>
            <p:cNvSpPr/>
            <p:nvPr/>
          </p:nvSpPr>
          <p:spPr>
            <a:xfrm rot="5400000">
              <a:off x="15518519" y="2382272"/>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41" name="Shape 241"/>
            <p:cNvSpPr/>
            <p:nvPr/>
          </p:nvSpPr>
          <p:spPr>
            <a:xfrm>
              <a:off x="9414264"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243" name="Shape 243"/>
            <p:cNvSpPr/>
            <p:nvPr/>
          </p:nvSpPr>
          <p:spPr>
            <a:xfrm>
              <a:off x="13382290" y="9195086"/>
              <a:ext cx="1038541"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245" name="Shape 245"/>
            <p:cNvSpPr/>
            <p:nvPr/>
          </p:nvSpPr>
          <p:spPr>
            <a:xfrm>
              <a:off x="19510692" y="12661177"/>
              <a:ext cx="4353942"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r">
                <a:defRPr sz="2000" b="0">
                  <a:solidFill>
                    <a:srgbClr val="919191"/>
                  </a:solidFill>
                  <a:latin typeface="Montserrat Medium"/>
                  <a:ea typeface="Montserrat Medium"/>
                  <a:cs typeface="Montserrat Medium"/>
                  <a:sym typeface="Montserrat Medium"/>
                </a:defRPr>
              </a:lvl1pPr>
            </a:lstStyle>
            <a:p>
              <a:r>
                <a:t>Image Attribution: Kate Bookallil</a:t>
              </a:r>
            </a:p>
          </p:txBody>
        </p:sp>
        <p:sp>
          <p:nvSpPr>
            <p:cNvPr id="29" name="Shape 137">
              <a:extLst>
                <a:ext uri="{FF2B5EF4-FFF2-40B4-BE49-F238E27FC236}">
                  <a16:creationId xmlns:a16="http://schemas.microsoft.com/office/drawing/2014/main" id="{1819BEAB-D016-3A46-A95F-BBC42FBF8F7A}"/>
                </a:ext>
              </a:extLst>
            </p:cNvPr>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0" name="Shape 139">
              <a:extLst>
                <a:ext uri="{FF2B5EF4-FFF2-40B4-BE49-F238E27FC236}">
                  <a16:creationId xmlns:a16="http://schemas.microsoft.com/office/drawing/2014/main" id="{FD9BC7C1-D13E-294E-9458-5BE0C1B14DE9}"/>
                </a:ext>
              </a:extLst>
            </p:cNvPr>
            <p:cNvSpPr/>
            <p:nvPr/>
          </p:nvSpPr>
          <p:spPr>
            <a:xfrm>
              <a:off x="19212262" y="2556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130</a:t>
              </a:r>
            </a:p>
          </p:txBody>
        </p:sp>
        <p:sp>
          <p:nvSpPr>
            <p:cNvPr id="31" name="Shape 141">
              <a:extLst>
                <a:ext uri="{FF2B5EF4-FFF2-40B4-BE49-F238E27FC236}">
                  <a16:creationId xmlns:a16="http://schemas.microsoft.com/office/drawing/2014/main" id="{0B210933-97F6-0247-BC52-963910778CCE}"/>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2" name="Shape 156">
              <a:extLst>
                <a:ext uri="{FF2B5EF4-FFF2-40B4-BE49-F238E27FC236}">
                  <a16:creationId xmlns:a16="http://schemas.microsoft.com/office/drawing/2014/main" id="{E6CD5A9E-BB3F-7241-92E9-3629A29207B2}"/>
                </a:ext>
              </a:extLst>
            </p:cNvPr>
            <p:cNvSpPr/>
            <p:nvPr/>
          </p:nvSpPr>
          <p:spPr>
            <a:xfrm>
              <a:off x="504899" y="1127299"/>
              <a:ext cx="14141028"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User Profiles</a:t>
              </a:r>
            </a:p>
          </p:txBody>
        </p:sp>
      </p:gr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 name="Shape 261"/>
          <p:cNvSpPr/>
          <p:nvPr/>
        </p:nvSpPr>
        <p:spPr>
          <a:xfrm>
            <a:off x="540163" y="10442288"/>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a:t>
            </a:r>
          </a:p>
        </p:txBody>
      </p:sp>
      <p:sp>
        <p:nvSpPr>
          <p:cNvPr id="262" name="Shape 262"/>
          <p:cNvSpPr/>
          <p:nvPr/>
        </p:nvSpPr>
        <p:spPr>
          <a:xfrm>
            <a:off x="4913184"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[20 mins] </a:t>
            </a:r>
          </a:p>
        </p:txBody>
      </p:sp>
      <p:sp>
        <p:nvSpPr>
          <p:cNvPr id="263" name="Shape 263"/>
          <p:cNvSpPr/>
          <p:nvPr/>
        </p:nvSpPr>
        <p:spPr>
          <a:xfrm>
            <a:off x="20560482" y="10442288"/>
            <a:ext cx="2554258"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264" name="Shape 264"/>
          <p:cNvSpPr/>
          <p:nvPr/>
        </p:nvSpPr>
        <p:spPr>
          <a:xfrm>
            <a:off x="16533544" y="10442288"/>
            <a:ext cx="2672083"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269" name="Shape 269"/>
          <p:cNvSpPr/>
          <p:nvPr/>
        </p:nvSpPr>
        <p:spPr>
          <a:xfrm>
            <a:off x="8881209"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a:t>
            </a:r>
          </a:p>
        </p:txBody>
      </p:sp>
      <p:sp>
        <p:nvSpPr>
          <p:cNvPr id="271" name="Shape 271"/>
          <p:cNvSpPr/>
          <p:nvPr/>
        </p:nvSpPr>
        <p:spPr>
          <a:xfrm>
            <a:off x="12595235" y="10442288"/>
            <a:ext cx="2554257"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[5-10 mins] </a:t>
            </a:r>
          </a:p>
        </p:txBody>
      </p:sp>
      <p:sp>
        <p:nvSpPr>
          <p:cNvPr id="273" name="Shape 273"/>
          <p:cNvSpPr/>
          <p:nvPr/>
        </p:nvSpPr>
        <p:spPr>
          <a:xfrm>
            <a:off x="16025703" y="10987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grpSp>
        <p:nvGrpSpPr>
          <p:cNvPr id="2" name="Group 1">
            <a:extLst>
              <a:ext uri="{FF2B5EF4-FFF2-40B4-BE49-F238E27FC236}">
                <a16:creationId xmlns:a16="http://schemas.microsoft.com/office/drawing/2014/main" id="{F2E2D4FE-4AED-804F-84EB-ABA4286917C8}"/>
              </a:ext>
            </a:extLst>
          </p:cNvPr>
          <p:cNvGrpSpPr/>
          <p:nvPr/>
        </p:nvGrpSpPr>
        <p:grpSpPr>
          <a:xfrm>
            <a:off x="-11907" y="-75167"/>
            <a:ext cx="24474866" cy="13184020"/>
            <a:chOff x="-11907" y="-75167"/>
            <a:chExt cx="24474866" cy="13184020"/>
          </a:xfrm>
        </p:grpSpPr>
        <p:pic>
          <p:nvPicPr>
            <p:cNvPr id="247" name="User Profiles.jpeg"/>
            <p:cNvPicPr>
              <a:picLocks noChangeAspect="1"/>
            </p:cNvPicPr>
            <p:nvPr/>
          </p:nvPicPr>
          <p:blipFill>
            <a:blip r:embed="rId2"/>
            <a:srcRect t="17567" b="17567"/>
            <a:stretch>
              <a:fillRect/>
            </a:stretch>
          </p:blipFill>
          <p:spPr>
            <a:xfrm>
              <a:off x="1212" y="-9608"/>
              <a:ext cx="19473580" cy="5909701"/>
            </a:xfrm>
            <a:prstGeom prst="rect">
              <a:avLst/>
            </a:prstGeom>
            <a:ln w="12700">
              <a:miter lim="400000"/>
            </a:ln>
          </p:spPr>
        </p:pic>
        <p:sp>
          <p:nvSpPr>
            <p:cNvPr id="248" name="Shape 248"/>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50" name="Shape 250"/>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52" name="Shape 252"/>
            <p:cNvSpPr/>
            <p:nvPr/>
          </p:nvSpPr>
          <p:spPr>
            <a:xfrm>
              <a:off x="1334644" y="663637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create user profiles for a product or service. Focus on your own design problem, or follow the ‘Designing Space Travel ‘brief (p.141). Use existing data from the resources on the companion website or generate your own. Use the provided template (p.194) to document the results. </a:t>
              </a:r>
            </a:p>
          </p:txBody>
        </p:sp>
        <p:sp>
          <p:nvSpPr>
            <p:cNvPr id="254" name="Shape 254"/>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255" name="Shape 255"/>
            <p:cNvSpPr/>
            <p:nvPr/>
          </p:nvSpPr>
          <p:spPr>
            <a:xfrm>
              <a:off x="19672614" y="3573508"/>
              <a:ext cx="4549268" cy="1552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t>YOU WILL NEED</a:t>
              </a:r>
              <a:br/>
              <a:r>
                <a:t>A partner, pen, paper,</a:t>
              </a:r>
            </a:p>
            <a:p>
              <a:pPr marR="254000" algn="r">
                <a:defRPr sz="3000" b="0">
                  <a:solidFill>
                    <a:srgbClr val="FFFFFF"/>
                  </a:solidFill>
                  <a:latin typeface="Montserrat Bold"/>
                  <a:ea typeface="Montserrat Bold"/>
                  <a:cs typeface="Montserrat Bold"/>
                  <a:sym typeface="Montserrat Bold"/>
                </a:defRPr>
              </a:pPr>
              <a:r>
                <a:t> internet</a:t>
              </a:r>
            </a:p>
          </p:txBody>
        </p:sp>
        <p:sp>
          <p:nvSpPr>
            <p:cNvPr id="256" name="Shape 256"/>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57" name="Shape 257"/>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258" name="Shape 258"/>
            <p:cNvSpPr/>
            <p:nvPr/>
          </p:nvSpPr>
          <p:spPr>
            <a:xfrm>
              <a:off x="213183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259" name="Shape 259"/>
            <p:cNvSpPr/>
            <p:nvPr/>
          </p:nvSpPr>
          <p:spPr>
            <a:xfrm>
              <a:off x="5446239"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260" name="Shape 260"/>
            <p:cNvSpPr/>
            <p:nvPr/>
          </p:nvSpPr>
          <p:spPr>
            <a:xfrm>
              <a:off x="17350314" y="9195086"/>
              <a:ext cx="1038541"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265" name="Shape 265"/>
            <p:cNvSpPr/>
            <p:nvPr/>
          </p:nvSpPr>
          <p:spPr>
            <a:xfrm>
              <a:off x="-11907" y="1857111"/>
              <a:ext cx="1605586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66" name="Shape 266"/>
            <p:cNvSpPr/>
            <p:nvPr/>
          </p:nvSpPr>
          <p:spPr>
            <a:xfrm rot="5400000">
              <a:off x="15518519" y="2382272"/>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68" name="Shape 268"/>
            <p:cNvSpPr/>
            <p:nvPr/>
          </p:nvSpPr>
          <p:spPr>
            <a:xfrm>
              <a:off x="9414264"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270" name="Shape 270"/>
            <p:cNvSpPr/>
            <p:nvPr/>
          </p:nvSpPr>
          <p:spPr>
            <a:xfrm>
              <a:off x="13382290"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272" name="Shape 272"/>
            <p:cNvSpPr/>
            <p:nvPr/>
          </p:nvSpPr>
          <p:spPr>
            <a:xfrm>
              <a:off x="19510692" y="12661177"/>
              <a:ext cx="4353942"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r">
                <a:defRPr sz="2000" b="0">
                  <a:solidFill>
                    <a:srgbClr val="919191"/>
                  </a:solidFill>
                  <a:latin typeface="Montserrat Medium"/>
                  <a:ea typeface="Montserrat Medium"/>
                  <a:cs typeface="Montserrat Medium"/>
                  <a:sym typeface="Montserrat Medium"/>
                </a:defRPr>
              </a:lvl1pPr>
            </a:lstStyle>
            <a:p>
              <a:r>
                <a:t>Image Attribution: Kate Bookallil</a:t>
              </a:r>
            </a:p>
          </p:txBody>
        </p:sp>
        <p:sp>
          <p:nvSpPr>
            <p:cNvPr id="29" name="Shape 137">
              <a:extLst>
                <a:ext uri="{FF2B5EF4-FFF2-40B4-BE49-F238E27FC236}">
                  <a16:creationId xmlns:a16="http://schemas.microsoft.com/office/drawing/2014/main" id="{9381B2A8-C136-AD40-8894-8D8ECFFBB9F5}"/>
                </a:ext>
              </a:extLst>
            </p:cNvPr>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0" name="Shape 139">
              <a:extLst>
                <a:ext uri="{FF2B5EF4-FFF2-40B4-BE49-F238E27FC236}">
                  <a16:creationId xmlns:a16="http://schemas.microsoft.com/office/drawing/2014/main" id="{389057CA-F186-0944-85EA-7C633B3FF7A2}"/>
                </a:ext>
              </a:extLst>
            </p:cNvPr>
            <p:cNvSpPr/>
            <p:nvPr/>
          </p:nvSpPr>
          <p:spPr>
            <a:xfrm>
              <a:off x="19212262" y="2556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130</a:t>
              </a:r>
            </a:p>
          </p:txBody>
        </p:sp>
        <p:sp>
          <p:nvSpPr>
            <p:cNvPr id="31" name="Shape 141">
              <a:extLst>
                <a:ext uri="{FF2B5EF4-FFF2-40B4-BE49-F238E27FC236}">
                  <a16:creationId xmlns:a16="http://schemas.microsoft.com/office/drawing/2014/main" id="{4D90DE56-7C32-C144-B3B4-419518D76678}"/>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2" name="Shape 156">
              <a:extLst>
                <a:ext uri="{FF2B5EF4-FFF2-40B4-BE49-F238E27FC236}">
                  <a16:creationId xmlns:a16="http://schemas.microsoft.com/office/drawing/2014/main" id="{6E0AD1D4-65A1-BC46-B161-4C710EC9E9AC}"/>
                </a:ext>
              </a:extLst>
            </p:cNvPr>
            <p:cNvSpPr/>
            <p:nvPr/>
          </p:nvSpPr>
          <p:spPr>
            <a:xfrm>
              <a:off x="504899" y="1127299"/>
              <a:ext cx="14141028"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User Profiles</a:t>
              </a:r>
            </a:p>
          </p:txBody>
        </p:sp>
      </p:gr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 name="Shape 289"/>
          <p:cNvSpPr/>
          <p:nvPr/>
        </p:nvSpPr>
        <p:spPr>
          <a:xfrm>
            <a:off x="540163" y="10442288"/>
            <a:ext cx="291464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a:t>
            </a:r>
          </a:p>
        </p:txBody>
      </p:sp>
      <p:sp>
        <p:nvSpPr>
          <p:cNvPr id="290" name="Shape 290"/>
          <p:cNvSpPr/>
          <p:nvPr/>
        </p:nvSpPr>
        <p:spPr>
          <a:xfrm>
            <a:off x="4913184"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[20 mins] </a:t>
            </a:r>
          </a:p>
        </p:txBody>
      </p:sp>
      <p:sp>
        <p:nvSpPr>
          <p:cNvPr id="291" name="Shape 291"/>
          <p:cNvSpPr/>
          <p:nvPr/>
        </p:nvSpPr>
        <p:spPr>
          <a:xfrm>
            <a:off x="20560482" y="10442288"/>
            <a:ext cx="2554258"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292" name="Shape 292"/>
          <p:cNvSpPr/>
          <p:nvPr/>
        </p:nvSpPr>
        <p:spPr>
          <a:xfrm>
            <a:off x="16533544" y="10442288"/>
            <a:ext cx="2672083"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a:t>
            </a:r>
          </a:p>
        </p:txBody>
      </p:sp>
      <p:sp>
        <p:nvSpPr>
          <p:cNvPr id="297" name="Shape 297"/>
          <p:cNvSpPr/>
          <p:nvPr/>
        </p:nvSpPr>
        <p:spPr>
          <a:xfrm>
            <a:off x="8881209" y="1044228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[10 mins]</a:t>
            </a:r>
          </a:p>
        </p:txBody>
      </p:sp>
      <p:sp>
        <p:nvSpPr>
          <p:cNvPr id="299" name="Shape 299"/>
          <p:cNvSpPr/>
          <p:nvPr/>
        </p:nvSpPr>
        <p:spPr>
          <a:xfrm>
            <a:off x="12595235" y="10442288"/>
            <a:ext cx="2554257"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[5-10 mins] </a:t>
            </a:r>
          </a:p>
        </p:txBody>
      </p:sp>
      <p:grpSp>
        <p:nvGrpSpPr>
          <p:cNvPr id="2" name="Group 1">
            <a:extLst>
              <a:ext uri="{FF2B5EF4-FFF2-40B4-BE49-F238E27FC236}">
                <a16:creationId xmlns:a16="http://schemas.microsoft.com/office/drawing/2014/main" id="{BE006335-D185-4740-8257-BB7E49714ADA}"/>
              </a:ext>
            </a:extLst>
          </p:cNvPr>
          <p:cNvGrpSpPr/>
          <p:nvPr/>
        </p:nvGrpSpPr>
        <p:grpSpPr>
          <a:xfrm>
            <a:off x="-11907" y="-75167"/>
            <a:ext cx="24474866" cy="13184020"/>
            <a:chOff x="-11907" y="-75167"/>
            <a:chExt cx="24474866" cy="13184020"/>
          </a:xfrm>
        </p:grpSpPr>
        <p:pic>
          <p:nvPicPr>
            <p:cNvPr id="275" name="User Profiles.jpeg"/>
            <p:cNvPicPr>
              <a:picLocks noChangeAspect="1"/>
            </p:cNvPicPr>
            <p:nvPr/>
          </p:nvPicPr>
          <p:blipFill>
            <a:blip r:embed="rId2"/>
            <a:srcRect t="17567" b="17567"/>
            <a:stretch>
              <a:fillRect/>
            </a:stretch>
          </p:blipFill>
          <p:spPr>
            <a:xfrm>
              <a:off x="1212" y="-9608"/>
              <a:ext cx="19473580" cy="5909701"/>
            </a:xfrm>
            <a:prstGeom prst="rect">
              <a:avLst/>
            </a:prstGeom>
            <a:ln w="12700">
              <a:miter lim="400000"/>
            </a:ln>
          </p:spPr>
        </p:pic>
        <p:sp>
          <p:nvSpPr>
            <p:cNvPr id="276" name="Shape 276"/>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78" name="Shape 278"/>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80" name="Shape 280"/>
            <p:cNvSpPr/>
            <p:nvPr/>
          </p:nvSpPr>
          <p:spPr>
            <a:xfrm>
              <a:off x="1334644" y="663637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create user profiles for a product or service. Focus on your own design problem, or follow the ‘Designing Space Travel ‘brief (p.141). Use existing data from the resources on the companion website or generate your own. Use the provided template (p.194) to document the results. </a:t>
              </a:r>
            </a:p>
          </p:txBody>
        </p:sp>
        <p:sp>
          <p:nvSpPr>
            <p:cNvPr id="282" name="Shape 282"/>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283" name="Shape 283"/>
            <p:cNvSpPr/>
            <p:nvPr/>
          </p:nvSpPr>
          <p:spPr>
            <a:xfrm>
              <a:off x="19672614" y="3573508"/>
              <a:ext cx="4549268" cy="1552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r>
                <a:t>YOU WILL NEED</a:t>
              </a:r>
              <a:br/>
              <a:r>
                <a:t>A partner, pen, paper,</a:t>
              </a:r>
            </a:p>
            <a:p>
              <a:pPr marR="254000" algn="r">
                <a:defRPr sz="3000" b="0">
                  <a:solidFill>
                    <a:srgbClr val="FFFFFF"/>
                  </a:solidFill>
                  <a:latin typeface="Montserrat Bold"/>
                  <a:ea typeface="Montserrat Bold"/>
                  <a:cs typeface="Montserrat Bold"/>
                  <a:sym typeface="Montserrat Bold"/>
                </a:defRPr>
              </a:pPr>
              <a:r>
                <a:t> internet</a:t>
              </a:r>
            </a:p>
          </p:txBody>
        </p:sp>
        <p:sp>
          <p:nvSpPr>
            <p:cNvPr id="284" name="Shape 284"/>
            <p:cNvSpPr/>
            <p:nvPr/>
          </p:nvSpPr>
          <p:spPr>
            <a:xfrm>
              <a:off x="2479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85" name="Shape 285"/>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286" name="Shape 286"/>
            <p:cNvSpPr/>
            <p:nvPr/>
          </p:nvSpPr>
          <p:spPr>
            <a:xfrm>
              <a:off x="21318340" y="9195086"/>
              <a:ext cx="1038542"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287" name="Shape 287"/>
            <p:cNvSpPr/>
            <p:nvPr/>
          </p:nvSpPr>
          <p:spPr>
            <a:xfrm>
              <a:off x="5446239"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288" name="Shape 288"/>
            <p:cNvSpPr/>
            <p:nvPr/>
          </p:nvSpPr>
          <p:spPr>
            <a:xfrm>
              <a:off x="17350314"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293" name="Shape 293"/>
            <p:cNvSpPr/>
            <p:nvPr/>
          </p:nvSpPr>
          <p:spPr>
            <a:xfrm>
              <a:off x="-11907" y="1857111"/>
              <a:ext cx="16055862"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94" name="Shape 294"/>
            <p:cNvSpPr/>
            <p:nvPr/>
          </p:nvSpPr>
          <p:spPr>
            <a:xfrm rot="5400000">
              <a:off x="15518519" y="2382272"/>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96" name="Shape 296"/>
            <p:cNvSpPr/>
            <p:nvPr/>
          </p:nvSpPr>
          <p:spPr>
            <a:xfrm>
              <a:off x="9414264"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298" name="Shape 298"/>
            <p:cNvSpPr/>
            <p:nvPr/>
          </p:nvSpPr>
          <p:spPr>
            <a:xfrm>
              <a:off x="13382290"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300" name="Shape 300"/>
            <p:cNvSpPr/>
            <p:nvPr/>
          </p:nvSpPr>
          <p:spPr>
            <a:xfrm>
              <a:off x="19510692" y="12661177"/>
              <a:ext cx="4353942"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r">
                <a:defRPr sz="2000" b="0">
                  <a:solidFill>
                    <a:srgbClr val="919191"/>
                  </a:solidFill>
                  <a:latin typeface="Montserrat Medium"/>
                  <a:ea typeface="Montserrat Medium"/>
                  <a:cs typeface="Montserrat Medium"/>
                  <a:sym typeface="Montserrat Medium"/>
                </a:defRPr>
              </a:lvl1pPr>
            </a:lstStyle>
            <a:p>
              <a:r>
                <a:t>Image Attribution: Kate Bookallil</a:t>
              </a:r>
            </a:p>
          </p:txBody>
        </p:sp>
        <p:sp>
          <p:nvSpPr>
            <p:cNvPr id="29" name="Shape 137">
              <a:extLst>
                <a:ext uri="{FF2B5EF4-FFF2-40B4-BE49-F238E27FC236}">
                  <a16:creationId xmlns:a16="http://schemas.microsoft.com/office/drawing/2014/main" id="{CBA4C272-19CF-9049-AE8E-E0B576A90C29}"/>
                </a:ext>
              </a:extLst>
            </p:cNvPr>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0" name="Shape 139">
              <a:extLst>
                <a:ext uri="{FF2B5EF4-FFF2-40B4-BE49-F238E27FC236}">
                  <a16:creationId xmlns:a16="http://schemas.microsoft.com/office/drawing/2014/main" id="{8E230DF4-FCDE-834B-804E-F0FE3C09DF36}"/>
                </a:ext>
              </a:extLst>
            </p:cNvPr>
            <p:cNvSpPr/>
            <p:nvPr/>
          </p:nvSpPr>
          <p:spPr>
            <a:xfrm>
              <a:off x="19212262" y="2556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130</a:t>
              </a:r>
            </a:p>
          </p:txBody>
        </p:sp>
        <p:sp>
          <p:nvSpPr>
            <p:cNvPr id="31" name="Shape 141">
              <a:extLst>
                <a:ext uri="{FF2B5EF4-FFF2-40B4-BE49-F238E27FC236}">
                  <a16:creationId xmlns:a16="http://schemas.microsoft.com/office/drawing/2014/main" id="{73BA3992-7933-014C-B940-C01958BC110F}"/>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2" name="Shape 156">
              <a:extLst>
                <a:ext uri="{FF2B5EF4-FFF2-40B4-BE49-F238E27FC236}">
                  <a16:creationId xmlns:a16="http://schemas.microsoft.com/office/drawing/2014/main" id="{0E946572-84EB-9E48-AF39-544936AB341A}"/>
                </a:ext>
              </a:extLst>
            </p:cNvPr>
            <p:cNvSpPr/>
            <p:nvPr/>
          </p:nvSpPr>
          <p:spPr>
            <a:xfrm>
              <a:off x="504899" y="1127299"/>
              <a:ext cx="14141028"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User Profiles</a:t>
              </a:r>
            </a:p>
          </p:txBody>
        </p:sp>
      </p:grpSp>
      <p:sp>
        <p:nvSpPr>
          <p:cNvPr id="301" name="Shape 301"/>
          <p:cNvSpPr/>
          <p:nvPr/>
        </p:nvSpPr>
        <p:spPr>
          <a:xfrm>
            <a:off x="19993729" y="10987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19F0D99-CB33-E64C-A09E-3FE31A851DF8}"/>
              </a:ext>
            </a:extLst>
          </p:cNvPr>
          <p:cNvGrpSpPr/>
          <p:nvPr/>
        </p:nvGrpSpPr>
        <p:grpSpPr>
          <a:xfrm>
            <a:off x="-36937" y="-2011"/>
            <a:ext cx="24496471" cy="12569404"/>
            <a:chOff x="-36937" y="-2011"/>
            <a:chExt cx="24496471" cy="12569404"/>
          </a:xfrm>
        </p:grpSpPr>
        <p:pic>
          <p:nvPicPr>
            <p:cNvPr id="303" name="pasted-image.pdf"/>
            <p:cNvPicPr>
              <a:picLocks noChangeAspect="1"/>
            </p:cNvPicPr>
            <p:nvPr/>
          </p:nvPicPr>
          <p:blipFill>
            <a:blip r:embed="rId2"/>
            <a:srcRect l="57245" t="62662" r="8715"/>
            <a:stretch>
              <a:fillRect/>
            </a:stretch>
          </p:blipFill>
          <p:spPr>
            <a:xfrm>
              <a:off x="1587" y="-2011"/>
              <a:ext cx="24457947" cy="12569404"/>
            </a:xfrm>
            <a:prstGeom prst="rect">
              <a:avLst/>
            </a:prstGeom>
            <a:ln w="12700">
              <a:miter lim="400000"/>
            </a:ln>
          </p:spPr>
        </p:pic>
        <p:sp>
          <p:nvSpPr>
            <p:cNvPr id="304" name="Shape 304"/>
            <p:cNvSpPr/>
            <p:nvPr/>
          </p:nvSpPr>
          <p:spPr>
            <a:xfrm>
              <a:off x="765506" y="1801174"/>
              <a:ext cx="11256646" cy="16922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spAutoFit/>
            </a:bodyPr>
            <a:lstStyle>
              <a:lvl1pPr algn="l">
                <a:defRPr sz="10000" b="0">
                  <a:solidFill>
                    <a:srgbClr val="FFFFFF"/>
                  </a:solidFill>
                  <a:latin typeface="Montserrat Bold"/>
                  <a:ea typeface="Montserrat Bold"/>
                  <a:cs typeface="Montserrat Bold"/>
                  <a:sym typeface="Montserrat Bold"/>
                </a:defRPr>
              </a:lvl1pPr>
            </a:lstStyle>
            <a:p>
              <a:r>
                <a:t>Share your work!</a:t>
              </a:r>
            </a:p>
          </p:txBody>
        </p:sp>
        <p:sp>
          <p:nvSpPr>
            <p:cNvPr id="305" name="Shape 305"/>
            <p:cNvSpPr/>
            <p:nvPr/>
          </p:nvSpPr>
          <p:spPr>
            <a:xfrm>
              <a:off x="-36937" y="3546077"/>
              <a:ext cx="24457874" cy="1"/>
            </a:xfrm>
            <a:prstGeom prst="line">
              <a:avLst/>
            </a:prstGeom>
            <a:ln w="215900">
              <a:solidFill>
                <a:srgbClr val="FFFFFF"/>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06" name="Shape 306"/>
            <p:cNvSpPr/>
            <p:nvPr/>
          </p:nvSpPr>
          <p:spPr>
            <a:xfrm>
              <a:off x="855906" y="4285057"/>
              <a:ext cx="18232196" cy="765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algn="l" defTabSz="457200">
                <a:defRPr sz="4000" b="0">
                  <a:solidFill>
                    <a:srgbClr val="FFFFFF"/>
                  </a:solidFill>
                  <a:latin typeface="Montserrat Bold"/>
                  <a:ea typeface="Montserrat Bold"/>
                  <a:cs typeface="Montserrat Bold"/>
                  <a:sym typeface="Montserrat Bold"/>
                </a:defRPr>
              </a:lvl1pPr>
            </a:lstStyle>
            <a:p>
              <a:r>
                <a:t>Upload photos of your work:</a:t>
              </a:r>
            </a:p>
          </p:txBody>
        </p:sp>
        <p:sp>
          <p:nvSpPr>
            <p:cNvPr id="307" name="Shape 307"/>
            <p:cNvSpPr/>
            <p:nvPr/>
          </p:nvSpPr>
          <p:spPr>
            <a:xfrm>
              <a:off x="855906" y="5114881"/>
              <a:ext cx="18232196" cy="44989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sz="4000" b="0">
                  <a:solidFill>
                    <a:srgbClr val="FFFFFF"/>
                  </a:solidFill>
                  <a:latin typeface="Montserrat Bold"/>
                  <a:ea typeface="Montserrat Bold"/>
                  <a:cs typeface="Montserrat Bold"/>
                  <a:sym typeface="Montserrat Bold"/>
                </a:defRPr>
              </a:pPr>
              <a:endParaRP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Go to: </a:t>
              </a:r>
              <a:r>
                <a:rPr i="1">
                  <a:latin typeface="Montserrat-Italic"/>
                  <a:ea typeface="Montserrat-Italic"/>
                  <a:cs typeface="Montserrat-Italic"/>
                  <a:sym typeface="Montserrat-Italic"/>
                </a:rPr>
                <a:t>add URL here</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Enter the password: </a:t>
              </a:r>
              <a:r>
                <a:rPr i="1">
                  <a:latin typeface="Montserrat-Italic"/>
                  <a:ea typeface="Montserrat-Italic"/>
                  <a:cs typeface="Montserrat-Italic"/>
                  <a:sym typeface="Montserrat-Italic"/>
                </a:rPr>
                <a:t>password</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Upload a photo and caption of your work</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Wait for moderation</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View others’ ideas  </a:t>
              </a:r>
            </a:p>
          </p:txBody>
        </p:sp>
        <p:sp>
          <p:nvSpPr>
            <p:cNvPr id="308" name="Shape 308"/>
            <p:cNvSpPr/>
            <p:nvPr/>
          </p:nvSpPr>
          <p:spPr>
            <a:xfrm>
              <a:off x="765719" y="9722610"/>
              <a:ext cx="1823219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b="0" i="1">
                  <a:solidFill>
                    <a:srgbClr val="FFFFFF"/>
                  </a:solidFill>
                  <a:latin typeface="Montserrat-Italic"/>
                  <a:ea typeface="Montserrat-Italic"/>
                  <a:cs typeface="Montserrat-Italic"/>
                  <a:sym typeface="Montserrat-Italic"/>
                </a:defRPr>
              </a:pPr>
              <a:r>
                <a:t>A note to facilitators:</a:t>
              </a:r>
            </a:p>
            <a:p>
              <a:pPr algn="l" defTabSz="457200">
                <a:defRPr b="0" i="1">
                  <a:solidFill>
                    <a:srgbClr val="FFFFFF"/>
                  </a:solidFill>
                  <a:latin typeface="Montserrat-Italic"/>
                  <a:ea typeface="Montserrat-Italic"/>
                  <a:cs typeface="Montserrat-Italic"/>
                  <a:sym typeface="Montserrat-Italic"/>
                </a:defRPr>
              </a:pPr>
              <a:r>
                <a:t>Use this slide to give instructions for post-exercise sharing activities. These could take the form of facilitator-guided discussions, mini-presentations, or digital sharing via existing platforms (e.g. padlet) - as described here. Delete this paragraph when ready.</a:t>
              </a:r>
            </a:p>
          </p:txBody>
        </p:sp>
      </p:grpSp>
    </p:spTree>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19</TotalTime>
  <Words>1040</Words>
  <Application>Microsoft Macintosh PowerPoint</Application>
  <PresentationFormat>Custom</PresentationFormat>
  <Paragraphs>146</Paragraphs>
  <Slides>10</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10</vt:i4>
      </vt:variant>
    </vt:vector>
  </HeadingPairs>
  <TitlesOfParts>
    <vt:vector size="22" baseType="lpstr">
      <vt:lpstr>Helvetica Neue Medium</vt:lpstr>
      <vt:lpstr>Montserrat-Italic</vt:lpstr>
      <vt:lpstr>Tw Cen MT</vt:lpstr>
      <vt:lpstr>Helvetica Neue</vt:lpstr>
      <vt:lpstr>Palatino</vt:lpstr>
      <vt:lpstr>Montserrat Medium</vt:lpstr>
      <vt:lpstr>Helvetica Light</vt:lpstr>
      <vt:lpstr>Helvetica Neue Light</vt:lpstr>
      <vt:lpstr>Helvetica Neue Thin</vt:lpstr>
      <vt:lpstr>Montserrat Bold</vt:lpstr>
      <vt:lpstr>Montserrat-BoldItalic</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Robert Dongas</cp:lastModifiedBy>
  <cp:revision>3</cp:revision>
  <dcterms:modified xsi:type="dcterms:W3CDTF">2020-01-09T04:12:30Z</dcterms:modified>
</cp:coreProperties>
</file>